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8" r:id="rId4"/>
    <p:sldId id="280" r:id="rId5"/>
    <p:sldId id="273" r:id="rId6"/>
    <p:sldId id="275" r:id="rId7"/>
    <p:sldId id="262" r:id="rId8"/>
    <p:sldId id="276" r:id="rId9"/>
    <p:sldId id="274" r:id="rId10"/>
    <p:sldId id="287" r:id="rId11"/>
    <p:sldId id="286" r:id="rId12"/>
    <p:sldId id="282" r:id="rId13"/>
    <p:sldId id="285" r:id="rId14"/>
    <p:sldId id="271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37" autoAdjust="0"/>
    <p:restoredTop sz="63810" autoAdjust="0"/>
  </p:normalViewPr>
  <p:slideViewPr>
    <p:cSldViewPr>
      <p:cViewPr>
        <p:scale>
          <a:sx n="140" d="100"/>
          <a:sy n="140" d="100"/>
        </p:scale>
        <p:origin x="67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82F1A-C4BF-4EF4-8F81-BEBC9167B35E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925A-F981-4710-9D35-6A65ABA74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90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A292F-C0E8-429D-9F9B-1895777E1876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F3EB-9F74-42F5-A044-09B76A92D1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9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8A15-C73F-4EF2-947C-68AC71644B24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80F8-43C1-465A-AAEA-EF81B6284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4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8A15-C73F-4EF2-947C-68AC71644B24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80F8-43C1-465A-AAEA-EF81B6284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6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8A15-C73F-4EF2-947C-68AC71644B24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80F8-43C1-465A-AAEA-EF81B6284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0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8A15-C73F-4EF2-947C-68AC71644B24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80F8-43C1-465A-AAEA-EF81B6284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6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8A15-C73F-4EF2-947C-68AC71644B24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80F8-43C1-465A-AAEA-EF81B6284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1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8A15-C73F-4EF2-947C-68AC71644B24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80F8-43C1-465A-AAEA-EF81B6284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1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8A15-C73F-4EF2-947C-68AC71644B24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80F8-43C1-465A-AAEA-EF81B6284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6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8A15-C73F-4EF2-947C-68AC71644B24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80F8-43C1-465A-AAEA-EF81B6284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0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8A15-C73F-4EF2-947C-68AC71644B24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80F8-43C1-465A-AAEA-EF81B6284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82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8A15-C73F-4EF2-947C-68AC71644B24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80F8-43C1-465A-AAEA-EF81B6284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0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8A15-C73F-4EF2-947C-68AC71644B24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80F8-43C1-465A-AAEA-EF81B6284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2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F8A15-C73F-4EF2-947C-68AC71644B24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F80F8-43C1-465A-AAEA-EF81B6284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7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919740" cy="1980804"/>
          </a:xfrm>
        </p:spPr>
        <p:txBody>
          <a:bodyPr>
            <a:noAutofit/>
          </a:bodyPr>
          <a:lstStyle/>
          <a:p>
            <a:pPr marL="182880"/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деятельности ресурсного учебно-методического центра инклюзивного 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на базе ОБПОУ КГПК»</a:t>
            </a:r>
            <a:r>
              <a:rPr lang="ru-RU" sz="2800" i="1" dirty="0">
                <a:effectLst/>
              </a:rPr>
              <a:t/>
            </a:r>
            <a:br>
              <a:rPr lang="ru-RU" sz="2800" i="1" dirty="0">
                <a:effectLst/>
              </a:rPr>
            </a:br>
            <a:r>
              <a:rPr lang="ru-RU" sz="2800" i="1" dirty="0" smtClean="0">
                <a:effectLst/>
              </a:rPr>
              <a:t/>
            </a:r>
            <a:br>
              <a:rPr lang="ru-RU" sz="2800" i="1" dirty="0" smtClean="0">
                <a:effectLst/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 </a:t>
            </a:r>
            <a:endParaRPr lang="ru-RU" sz="1400" b="1" dirty="0">
              <a:solidFill>
                <a:srgbClr val="002060"/>
              </a:solidFill>
              <a:latin typeface="CentSchbkCyrill BT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443711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Петрова Юлия Ивановна, начальник РУМЦ ОБПОУ «Курский государственный политехнический колледж»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2371550" cy="951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13045"/>
          <a:stretch/>
        </p:blipFill>
        <p:spPr>
          <a:xfrm>
            <a:off x="7236296" y="188640"/>
            <a:ext cx="1733647" cy="16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925" t="16409" r="13213" b="7993"/>
          <a:stretch/>
        </p:blipFill>
        <p:spPr>
          <a:xfrm>
            <a:off x="0" y="-17617"/>
            <a:ext cx="9134106" cy="68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925" t="15834" r="13292" b="7697"/>
          <a:stretch/>
        </p:blipFill>
        <p:spPr>
          <a:xfrm>
            <a:off x="467544" y="260648"/>
            <a:ext cx="8138933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72683" y="1123549"/>
            <a:ext cx="4684147" cy="1038225"/>
            <a:chOff x="1997" y="1314"/>
            <a:chExt cx="1889" cy="1009"/>
          </a:xfrm>
          <a:solidFill>
            <a:schemeClr val="accent2">
              <a:lumMod val="75000"/>
            </a:schemeClr>
          </a:solidFill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  <a:grpFill/>
          </p:grpSpPr>
          <p:sp>
            <p:nvSpPr>
              <p:cNvPr id="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ln/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ln/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ln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ln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ln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ln/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99807" y="1095088"/>
            <a:ext cx="1944215" cy="173103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105" y="1161407"/>
            <a:ext cx="1884462" cy="16158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и информационно-аналитическое обеспечение деятельности образовательных организаций, реализующих программы СПО, для обучения инвалидов и лиц с ОВЗ </a:t>
            </a: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rot="1389226">
            <a:off x="2343537" y="1367663"/>
            <a:ext cx="993445" cy="117209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4" name="Freeform 7"/>
          <p:cNvSpPr>
            <a:spLocks/>
          </p:cNvSpPr>
          <p:nvPr/>
        </p:nvSpPr>
        <p:spPr bwMode="gray">
          <a:xfrm>
            <a:off x="3208089" y="1820973"/>
            <a:ext cx="306931" cy="104776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5" name="Freeform 9"/>
          <p:cNvSpPr>
            <a:spLocks/>
          </p:cNvSpPr>
          <p:nvPr/>
        </p:nvSpPr>
        <p:spPr bwMode="gray">
          <a:xfrm flipH="1">
            <a:off x="4861269" y="2029449"/>
            <a:ext cx="451644" cy="88450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6" name="Freeform 9"/>
          <p:cNvSpPr>
            <a:spLocks/>
          </p:cNvSpPr>
          <p:nvPr/>
        </p:nvSpPr>
        <p:spPr bwMode="gray">
          <a:xfrm rot="20959629" flipH="1">
            <a:off x="7182495" y="1791800"/>
            <a:ext cx="771896" cy="955194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714348" y="2857496"/>
            <a:ext cx="2587157" cy="35719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357554" y="2928934"/>
            <a:ext cx="2643206" cy="35719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143636" y="2571744"/>
            <a:ext cx="2786082" cy="407196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2098" y="3092579"/>
            <a:ext cx="2337885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основных профессиональных образовательных программ, контрольно-измерительных материалов, фондов оценочных средств с участием работодателей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69990" y="3082228"/>
            <a:ext cx="2286016" cy="16158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апробация программ, модулей, контрольно-измерительных материалов, методик и технологий подготовки обучающихся с инвалидностью и ОВЗ по данному направлению, в том числе для проведения конкурсов профессионального мастерства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99220" y="2849799"/>
            <a:ext cx="2449357" cy="12772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трансляции лучших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практик;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программ содействия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межведомственному взаимодействию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38077" y="1193043"/>
            <a:ext cx="1939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457200" y="274638"/>
            <a:ext cx="8472518" cy="87339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 РУМЦ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ОБПОУ КГПК–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региональной системы инклюзивного профессионального образования посредством совершенствования образовательной, инновационной, методической деятельности в процессе консолидации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БПОО,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 программы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эффективного использования их ресурсов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6748" y="4607727"/>
            <a:ext cx="2337885" cy="938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перечня оборудования, необходимого для подготовки обучающихся с инвалидностью и ОВЗ различных нозологических групп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69990" y="4918848"/>
            <a:ext cx="2337885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100" dirty="0" smtClean="0"/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руководящих и педагогических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54955" y="4512561"/>
            <a:ext cx="2337885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потребностей инвалидов и лиц с ОВЗ в получении среднего профессионального образования по данному направлению с учетом различных групп нозологий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188640"/>
            <a:ext cx="8223684" cy="1212144"/>
            <a:chOff x="5915" y="0"/>
            <a:chExt cx="8223684" cy="121214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5915" y="0"/>
              <a:ext cx="8223684" cy="1212144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 txBox="1"/>
            <p:nvPr/>
          </p:nvSpPr>
          <p:spPr>
            <a:xfrm>
              <a:off x="41417" y="35502"/>
              <a:ext cx="8152680" cy="1141140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Целевыми показателями деятельности РУМЦ </a:t>
              </a: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являются</a:t>
              </a: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rPr>
                <a:t>: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23528" y="1635797"/>
            <a:ext cx="2590792" cy="4838430"/>
            <a:chOff x="39509" y="1368160"/>
            <a:chExt cx="2590792" cy="483843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9509" y="1368160"/>
              <a:ext cx="2590792" cy="4838430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115391" y="1444042"/>
              <a:ext cx="2439028" cy="4686666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-адаптированные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образовательные программы  и учебно-методические комплексы</a:t>
              </a:r>
            </a:p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-контрольно-измерительные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материалы и фонды оценочных средств для текущей, промежуточной и итоговой аттестации</a:t>
              </a:r>
            </a:p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разработанные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онлайн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курсы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(с использованием дистанционных технологий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75856" y="1623764"/>
            <a:ext cx="2590792" cy="4824436"/>
            <a:chOff x="2819403" y="1460211"/>
            <a:chExt cx="2590792" cy="482443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819403" y="1460211"/>
              <a:ext cx="2590792" cy="482443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2895285" y="1536093"/>
              <a:ext cx="2439028" cy="467267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-увеличение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к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оличества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профессиональных образовательных организаций, включенных в сетевое взаимодействие по оказанию консалтинговых услуг </a:t>
              </a:r>
              <a:endPara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-увеличение количества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разработанных программ повышения квалификации по вопросам инклюзивного профессионального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образования</a:t>
              </a:r>
            </a:p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-увеличение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ч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исленности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руководящих и педагогических работников системы СПО, прошедших повышение квалификации по вопросам инклюзивного образования в РУМЦ</a:t>
              </a:r>
            </a:p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-увеличение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к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оличества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образовательных организаций профессионального образования, курируемых РУМЦ, в которых обеспечены условия для получения среднего профессионального образования инвалидами и лицами с ограниченными возможностями здоровья, в том числе с использованием дистанционных образовательных технологий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236952" y="1635797"/>
            <a:ext cx="2590792" cy="4850096"/>
            <a:chOff x="5612070" y="1386974"/>
            <a:chExt cx="2590792" cy="485009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612070" y="1386974"/>
              <a:ext cx="2590792" cy="485009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5687952" y="1462856"/>
              <a:ext cx="2439028" cy="4698332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-Доля  студентов/выпускников профессиональных образовательных организаций, курируемых РУМЦ, занявших призовые места на конкурсах профессионального мастерства (уровня федерального округа, национального уровня)</a:t>
              </a:r>
            </a:p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-100% трудоустройство обучающихся</a:t>
              </a:r>
              <a:endPara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-увеличение</a:t>
              </a: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к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оличества 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кейсов, содержащих описание лучших практик реализации инклюзивного образования в системе среднего профессионального образования (в </a:t>
              </a:r>
              <a:r>
                <a:rPr kumimoji="0" lang="ru-RU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т.ч</a:t>
              </a:r>
              <a:r>
                <a:rPr kumimoji="0" lang="ru-RU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в системе организации и проведения конкурсов профессионального мастерства</a:t>
              </a:r>
              <a:r>
                <a:rPr kumimoji="0" lang="ru-RU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2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924944"/>
            <a:ext cx="490853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5" name="Picture 3" descr="D:\1837742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2285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8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G:\АРХИВ КОЛЛЕДЖ\Foto\Колледж\5 училище\ПУ5 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714620"/>
            <a:ext cx="4143404" cy="289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4" descr="G:\АРХИВ КОЛЛЕДЖ\Foto\Колледж\Фасад\Фасад 09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407196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9" name="Picture 3" descr="G:\АРХИВ КОЛЛЕДЖ\Foto\Колледж\Гагарина\P1060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428736"/>
            <a:ext cx="379128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428991" y="142852"/>
            <a:ext cx="5505793" cy="909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Этапы деятельности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ОБПОУ «КГПК» 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организации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инклюзивного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образования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429264"/>
            <a:ext cx="8501122" cy="107721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ОБПОУ «КГПК» занимаясь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2011 года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разработкой вопросов доступности и качества среднего профессионального образования инвалидов и лиц с ОВЗ добился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результатов по созданию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среды для лиц с нарушениями слуха.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3786190"/>
            <a:ext cx="500066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года-  колледж выполняет функции базовой профессиональной образовательной организации, обеспечивающей поддержку региональной системы инклюзивного профессионального образования лиц с ОВЗ и инвалидов.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23657" y="2453757"/>
            <a:ext cx="528641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года-  на базе колледжа функционирует Региональный центр развития движения «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600" dirty="0" smtClean="0">
                <a:solidFill>
                  <a:srgbClr val="1F3864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апробацию Региональный центр сопровождения приема абитуриентов из числа лиц с ОВЗ   и инвалидностью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166863" y="1094599"/>
            <a:ext cx="550072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Комитета образования и науки Курской области от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февраля 2018 года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1-105 на базе колледжа создан Ресурсный учебно-методический центр по обучению лиц с инвалидностью и с ограниченными возможностями здоровья.</a:t>
            </a:r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трелка вправо 61"/>
          <p:cNvSpPr/>
          <p:nvPr/>
        </p:nvSpPr>
        <p:spPr>
          <a:xfrm rot="16361076">
            <a:off x="5997871" y="2154003"/>
            <a:ext cx="620823" cy="114048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 rot="16361076">
            <a:off x="7820840" y="4624300"/>
            <a:ext cx="620823" cy="114048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право 63"/>
          <p:cNvSpPr/>
          <p:nvPr/>
        </p:nvSpPr>
        <p:spPr>
          <a:xfrm rot="16361076">
            <a:off x="2434476" y="3726224"/>
            <a:ext cx="620823" cy="114048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17749826">
            <a:off x="1537754" y="1590437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42976" y="285728"/>
            <a:ext cx="7786742" cy="5715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ОБПОУ «Курский государственный политехнический колледж»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G:\АРХИВ КОЛЛЕДЖ\Foto\Колледж\Колледж 2009\Конференцз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2956692" cy="197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5" name="Стрелка вправо 24"/>
          <p:cNvSpPr/>
          <p:nvPr/>
        </p:nvSpPr>
        <p:spPr>
          <a:xfrm rot="17724535">
            <a:off x="2766116" y="2091220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0900122">
            <a:off x="1137968" y="958915"/>
            <a:ext cx="7719354" cy="738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Наличие  опыта обучения студентов с ограниченными возможностями здоровья  с нарушением слуха с 2011 года.  Наличие опыта экспериментальной и инновационной работы.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2" name="Picture 6" descr="G:\АРХИВ КОЛЛЕДЖ\Foto\Колледж\Колледж 2009\Столовая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429132"/>
            <a:ext cx="2956040" cy="2336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Рисунок 12" descr="IMG_5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429132"/>
            <a:ext cx="2973520" cy="2311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429132"/>
            <a:ext cx="2786082" cy="228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 rot="20900122">
            <a:off x="2652457" y="1957286"/>
            <a:ext cx="6346733" cy="11194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сформирован коллектив педагогических и управленческих кадров имеющий высокий уровень квалификации и профессиональной компетентности, готовый выполнять  функции направленные на инклюзивное образование.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0900122">
            <a:off x="3047097" y="3240236"/>
            <a:ext cx="5631940" cy="11259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Здания колледжа позволяют создать  архитектурную доступность, материально-техническая база способствует эффективной технической и информационной доступность образовательной организации для инвалидов и лиц с ОВЗ </a:t>
            </a:r>
          </a:p>
          <a:p>
            <a:pPr lvl="0"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7724535">
            <a:off x="3000087" y="3683634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Gribanova\Desktop\09.10.2017 Фото оборудования по инклюзии\DSC_1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857364"/>
            <a:ext cx="4071966" cy="3048000"/>
          </a:xfrm>
          <a:prstGeom prst="rect">
            <a:avLst/>
          </a:prstGeom>
          <a:noFill/>
        </p:spPr>
      </p:pic>
      <p:pic>
        <p:nvPicPr>
          <p:cNvPr id="3079" name="Picture 7" descr="\\collegeserver\лаборатория информатизации\Белозеров\Для Грибановой\23.01.2017\DSC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143380"/>
            <a:ext cx="4071966" cy="2500330"/>
          </a:xfrm>
          <a:prstGeom prst="rect">
            <a:avLst/>
          </a:prstGeom>
          <a:noFill/>
        </p:spPr>
      </p:pic>
      <p:sp>
        <p:nvSpPr>
          <p:cNvPr id="24" name="Стрелка вправо 23"/>
          <p:cNvSpPr/>
          <p:nvPr/>
        </p:nvSpPr>
        <p:spPr>
          <a:xfrm rot="17749826">
            <a:off x="1218643" y="1051623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7724535">
            <a:off x="8266270" y="1186080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42976" y="285728"/>
            <a:ext cx="7786742" cy="5715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Создание архитектурной доступности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900122">
            <a:off x="1003243" y="890786"/>
            <a:ext cx="7200729" cy="964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5984" y="1000108"/>
            <a:ext cx="51435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F3864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Произведен ремонт помещений 1 и 3 корпусов колледжа с целью  создания архитектурной доступности (ремонт напольных покрытий учебных классов и коридорных помещений, лестничных маршей, ремонт входной группы, туалетных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rgbClr val="1F3864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1F3864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комнат.)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Gribanova\Desktop\09.10.2017 Фото оборудования по инклюзии\DSC_1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3714776" cy="3048000"/>
          </a:xfrm>
          <a:prstGeom prst="rect">
            <a:avLst/>
          </a:prstGeom>
          <a:noFill/>
        </p:spPr>
      </p:pic>
      <p:pic>
        <p:nvPicPr>
          <p:cNvPr id="3078" name="Picture 6" descr="\\collegeserver\лаборатория информатизации\Белозеров\Для Грибановой\23.01.2017\DSC_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43380"/>
            <a:ext cx="3643338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40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Инклюзия\1\ustanovka-indukcionnaja-petlja-stacionarnaja-VERT-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000636"/>
            <a:ext cx="2438400" cy="1463040"/>
          </a:xfrm>
          <a:prstGeom prst="rect">
            <a:avLst/>
          </a:prstGeom>
          <a:noFill/>
        </p:spPr>
      </p:pic>
      <p:pic>
        <p:nvPicPr>
          <p:cNvPr id="1032" name="Picture 8" descr="https://www.obrazov.org/upload/iblock/96c/96c8aec755a963fa414f9695b88d2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357670"/>
            <a:ext cx="3929058" cy="2500330"/>
          </a:xfrm>
          <a:prstGeom prst="rect">
            <a:avLst/>
          </a:prstGeom>
          <a:noFill/>
        </p:spPr>
      </p:pic>
      <p:pic>
        <p:nvPicPr>
          <p:cNvPr id="1030" name="Picture 6" descr="D:\Инклюзия\1\_DSC0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480"/>
            <a:ext cx="2440306" cy="26432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85852" y="285728"/>
            <a:ext cx="7072362" cy="6429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Приобретено оборудование для обеспечения доступной образовательной среды в колледже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900122">
            <a:off x="1027231" y="886860"/>
            <a:ext cx="7215172" cy="1203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5984" y="1000108"/>
            <a:ext cx="5143536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1F3864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Приобретено оборудование для обеспечения доступной среды в колледже: мобильные мини - пандусы, мнемосхемы, тактильные указатели, световые маячки, кнопки вызова помощника, оборудование для парковочных мест, индукционная система для актового зала, лестничные подъемники,  кресло – коляски. </a:t>
            </a:r>
          </a:p>
        </p:txBody>
      </p:sp>
      <p:sp>
        <p:nvSpPr>
          <p:cNvPr id="5" name="Стрелка вправо 4"/>
          <p:cNvSpPr/>
          <p:nvPr/>
        </p:nvSpPr>
        <p:spPr>
          <a:xfrm rot="17724535">
            <a:off x="1249467" y="1146323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7724535">
            <a:off x="8178952" y="1217759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Gribanova\Desktop\09.10.2017 Фото оборудования по инклюзии\DSC_1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000240"/>
            <a:ext cx="3429024" cy="2571768"/>
          </a:xfrm>
          <a:prstGeom prst="rect">
            <a:avLst/>
          </a:prstGeom>
          <a:noFill/>
        </p:spPr>
      </p:pic>
      <p:pic>
        <p:nvPicPr>
          <p:cNvPr id="1028" name="Picture 4" descr="C:\Users\Gribanova\Desktop\09.10.2017 Фото оборудования по инклюзии\DSC_12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000240"/>
            <a:ext cx="3643338" cy="2643206"/>
          </a:xfrm>
          <a:prstGeom prst="rect">
            <a:avLst/>
          </a:prstGeom>
          <a:noFill/>
        </p:spPr>
      </p:pic>
      <p:pic>
        <p:nvPicPr>
          <p:cNvPr id="1029" name="Picture 5" descr="D:\Инклюзия\1\290916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3571876"/>
            <a:ext cx="164310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7786742" cy="9286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Приобретено оборудование с целью реализации инклюзивного образования для студентов с инвалидностью различных нозологий (нарушения зрения, слуха, ОДА).</a:t>
            </a:r>
          </a:p>
        </p:txBody>
      </p:sp>
      <p:sp>
        <p:nvSpPr>
          <p:cNvPr id="3" name="Прямоугольник 2"/>
          <p:cNvSpPr/>
          <p:nvPr/>
        </p:nvSpPr>
        <p:spPr>
          <a:xfrm rot="20900122">
            <a:off x="476157" y="1249021"/>
            <a:ext cx="7782443" cy="1265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43042" y="1357298"/>
            <a:ext cx="642942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1F3864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Персональные рабочие места для студентов с инвалидностью (компьютеры с дополнительным персональным оборудованием для слабослышащих), интерактивное оборудование, звукоусиливающая аппаратура, оборудование с функциями субтитров, увеличители, индукционные системы, специализированные парты, адаптированные клавиатуры, компьютерные мыши , джойстики.</a:t>
            </a:r>
          </a:p>
        </p:txBody>
      </p:sp>
      <p:sp>
        <p:nvSpPr>
          <p:cNvPr id="5" name="Стрелка вправо 4"/>
          <p:cNvSpPr/>
          <p:nvPr/>
        </p:nvSpPr>
        <p:spPr>
          <a:xfrm rot="17724535">
            <a:off x="8266270" y="1186080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7724535">
            <a:off x="892276" y="1217760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Gribanova\Desktop\09.10.2017 Фото оборудования по инклюзии\DSC_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3143272" cy="2714644"/>
          </a:xfrm>
          <a:prstGeom prst="rect">
            <a:avLst/>
          </a:prstGeom>
          <a:noFill/>
        </p:spPr>
      </p:pic>
      <p:pic>
        <p:nvPicPr>
          <p:cNvPr id="2052" name="Picture 4" descr="C:\Users\Gribanova\Desktop\09.10.2017 Фото оборудования по инклюзии\DSC_1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3500430" cy="2905124"/>
          </a:xfrm>
          <a:prstGeom prst="rect">
            <a:avLst/>
          </a:prstGeom>
          <a:noFill/>
        </p:spPr>
      </p:pic>
      <p:pic>
        <p:nvPicPr>
          <p:cNvPr id="2053" name="Picture 5" descr="D:\Инклюзия\1\118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214950"/>
            <a:ext cx="1285884" cy="1266803"/>
          </a:xfrm>
          <a:prstGeom prst="rect">
            <a:avLst/>
          </a:prstGeom>
          <a:noFill/>
        </p:spPr>
      </p:pic>
      <p:pic>
        <p:nvPicPr>
          <p:cNvPr id="2054" name="Picture 6" descr="D:\Инклюзия\1\Phonak-Roger-Inspi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214950"/>
            <a:ext cx="1857363" cy="1428761"/>
          </a:xfrm>
          <a:prstGeom prst="rect">
            <a:avLst/>
          </a:prstGeom>
          <a:noFill/>
        </p:spPr>
      </p:pic>
      <p:pic>
        <p:nvPicPr>
          <p:cNvPr id="2055" name="Picture 7" descr="D:\Инклюзия\1\optima-joystick_ofw4i1y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571876"/>
            <a:ext cx="1857388" cy="1571636"/>
          </a:xfrm>
          <a:prstGeom prst="rect">
            <a:avLst/>
          </a:prstGeom>
          <a:noFill/>
        </p:spPr>
      </p:pic>
      <p:pic>
        <p:nvPicPr>
          <p:cNvPr id="2056" name="Picture 8" descr="D:\Инклюзия\1\knopk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2500306"/>
            <a:ext cx="1833979" cy="1086153"/>
          </a:xfrm>
          <a:prstGeom prst="rect">
            <a:avLst/>
          </a:prstGeom>
          <a:noFill/>
        </p:spPr>
      </p:pic>
      <p:pic>
        <p:nvPicPr>
          <p:cNvPr id="2057" name="Picture 9" descr="D:\Инклюзия\1\ori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5143512"/>
            <a:ext cx="2357454" cy="1714488"/>
          </a:xfrm>
          <a:prstGeom prst="rect">
            <a:avLst/>
          </a:prstGeom>
          <a:noFill/>
        </p:spPr>
      </p:pic>
      <p:pic>
        <p:nvPicPr>
          <p:cNvPr id="2058" name="Picture 10" descr="D:\Инклюзия\1\prodigi-duo-2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5143512"/>
            <a:ext cx="300039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 rot="20900122">
            <a:off x="346727" y="2119864"/>
            <a:ext cx="4389931" cy="1176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Произведена дополнительная подготовка педагогических работников и административного состава колледжа с целью получения знаний о психофизиологических особенностях инвалидов и лиц с ОВЗ и организации инклюзивного образования в СПО.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0900122">
            <a:off x="617642" y="1429542"/>
            <a:ext cx="2911663" cy="754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1F3864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Успешно реализуется адаптированная дисциплина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/>
          </a:p>
        </p:txBody>
      </p:sp>
      <p:sp>
        <p:nvSpPr>
          <p:cNvPr id="36" name="Прямоугольник 35"/>
          <p:cNvSpPr/>
          <p:nvPr/>
        </p:nvSpPr>
        <p:spPr>
          <a:xfrm rot="20900122">
            <a:off x="4899339" y="1973182"/>
            <a:ext cx="3643213" cy="13711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3864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Ведется специализированный учет обучающихся с ограниченными \возможностями здоровья и инвалидов </a:t>
            </a:r>
            <a:endParaRPr lang="ru-RU" sz="1200" b="1" dirty="0"/>
          </a:p>
        </p:txBody>
      </p:sp>
      <p:pic>
        <p:nvPicPr>
          <p:cNvPr id="12291" name="Picture 3" descr="D:\Инклюзия\Абилимпикс\Третий национальный\ФОТО\АБИЛИМПИКС\DSC_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635" y="3828168"/>
            <a:ext cx="3571868" cy="2762248"/>
          </a:xfrm>
          <a:prstGeom prst="rect">
            <a:avLst/>
          </a:prstGeom>
          <a:noFill/>
        </p:spPr>
      </p:pic>
      <p:pic>
        <p:nvPicPr>
          <p:cNvPr id="12293" name="Picture 5" descr="D:\Инклюзия\Абилимпикс\Третий национальный\Отчеты\Итоговый пакет документов\ФОТО\24-27.10.2017 Абилимпикс\Выпечка хлебобулочных изделий\DSCN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3214710" cy="2571744"/>
          </a:xfrm>
          <a:prstGeom prst="rect">
            <a:avLst/>
          </a:prstGeom>
          <a:noFill/>
        </p:spPr>
      </p:pic>
      <p:sp>
        <p:nvSpPr>
          <p:cNvPr id="26" name="Стрелка вправо 25"/>
          <p:cNvSpPr/>
          <p:nvPr/>
        </p:nvSpPr>
        <p:spPr>
          <a:xfrm rot="16200000">
            <a:off x="1353325" y="1075512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6200000">
            <a:off x="2282018" y="1075513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85892" y="260648"/>
            <a:ext cx="8472388" cy="8108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Инклюзивная профессиональная образовательная среда в колледже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0900122">
            <a:off x="3238951" y="1409521"/>
            <a:ext cx="2981626" cy="8081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3864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Адаптирован сайт колледжа в сети Интернет, создан специальный раздел по инклюзивному образованию</a:t>
            </a:r>
            <a:endParaRPr lang="ru-RU" sz="1200" b="1" dirty="0"/>
          </a:p>
        </p:txBody>
      </p:sp>
      <p:sp>
        <p:nvSpPr>
          <p:cNvPr id="30" name="Прямоугольник 29"/>
          <p:cNvSpPr/>
          <p:nvPr/>
        </p:nvSpPr>
        <p:spPr>
          <a:xfrm rot="20900122">
            <a:off x="2980536" y="2948986"/>
            <a:ext cx="2911663" cy="798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100" dirty="0" smtClean="0">
                <a:solidFill>
                  <a:srgbClr val="1F3864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1100" dirty="0" smtClean="0">
                <a:solidFill>
                  <a:srgbClr val="1F3864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Штат  специалистов колледжа укомплектован переводчиками русского жестового языка, социальными педагогами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/>
          </a:p>
        </p:txBody>
      </p:sp>
      <p:sp>
        <p:nvSpPr>
          <p:cNvPr id="39" name="Прямоугольник 38"/>
          <p:cNvSpPr/>
          <p:nvPr/>
        </p:nvSpPr>
        <p:spPr>
          <a:xfrm rot="20900122">
            <a:off x="6131609" y="1431771"/>
            <a:ext cx="2701775" cy="863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1F3864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Сформированы адаптированные образовательные программы</a:t>
            </a:r>
            <a:endParaRPr lang="ru-RU" sz="1200" b="1" dirty="0"/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4425158" y="1075513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6200000">
            <a:off x="7425553" y="932637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6200000">
            <a:off x="7068364" y="1004075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6200000">
            <a:off x="4853786" y="1075512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2" name="Picture 4" descr="D:\Инклюзия\Абилимпикс\Третий национальный\ФОТО\АБИЛИМПИКС\DSC_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7819" y="4033561"/>
            <a:ext cx="3929058" cy="2690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36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\\collegeserver\фото-видео ресурс\Фото\2016\09.06.2016 Концерт ВИА ''Переходный возраст''\DSC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428868"/>
            <a:ext cx="2500330" cy="1714512"/>
          </a:xfrm>
          <a:prstGeom prst="rect">
            <a:avLst/>
          </a:prstGeom>
          <a:noFill/>
        </p:spPr>
      </p:pic>
      <p:pic>
        <p:nvPicPr>
          <p:cNvPr id="4100" name="Picture 4" descr="\\collegeserver\лаборатория информатизации\Белозеров\Для Грибановой\Абилимпикс - ФОТО\19.10.2016\IMG_6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78"/>
            <a:ext cx="3143272" cy="2286016"/>
          </a:xfrm>
          <a:prstGeom prst="rect">
            <a:avLst/>
          </a:prstGeom>
          <a:noFill/>
        </p:spPr>
      </p:pic>
      <p:pic>
        <p:nvPicPr>
          <p:cNvPr id="4098" name="Picture 2" descr="\\collegeserver\лаборатория информатизации\Белозеров\Для Грибановой\Абилимпикс - ФОТО\Жить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71942"/>
            <a:ext cx="3500462" cy="2403867"/>
          </a:xfrm>
          <a:prstGeom prst="rect">
            <a:avLst/>
          </a:prstGeom>
          <a:noFill/>
        </p:spPr>
      </p:pic>
      <p:pic>
        <p:nvPicPr>
          <p:cNvPr id="4099" name="Picture 3" descr="\\collegeserver\лаборатория информатизации\Белозеров\Для Грибановой\Абилимпикс - ФОТО\11.10.2016\oEOPxPbIgQ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71942"/>
            <a:ext cx="3571900" cy="240565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1538" y="142852"/>
            <a:ext cx="7786742" cy="9286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Адаптационная программа «</a:t>
            </a:r>
            <a:r>
              <a:rPr lang="ru-RU" sz="2000" b="1" dirty="0" err="1" smtClean="0">
                <a:solidFill>
                  <a:srgbClr val="002060"/>
                </a:solidFill>
              </a:rPr>
              <a:t>PROдвижение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 rot="20900122">
            <a:off x="466464" y="1117489"/>
            <a:ext cx="7782443" cy="1265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43042" y="1357298"/>
            <a:ext cx="642942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1F3864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 рамках реализации адаптационной программы «</a:t>
            </a:r>
            <a:r>
              <a:rPr lang="ru-RU" sz="1100" dirty="0" err="1" smtClean="0">
                <a:solidFill>
                  <a:srgbClr val="1F3864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PROдвижение</a:t>
            </a:r>
            <a:r>
              <a:rPr lang="ru-RU" sz="1100" dirty="0" smtClean="0">
                <a:solidFill>
                  <a:srgbClr val="1F3864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», проводятся мероприятия направленные на создание условий толерантного отношения среди обучающихся колледжа, которые позволяют инвалидам преодолеть многие психологические барьеры и избавиться от внутренних комплексов. 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1F3864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7724535">
            <a:off x="8266270" y="1186080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7724535">
            <a:off x="892276" y="1217760"/>
            <a:ext cx="620823" cy="470014"/>
          </a:xfrm>
          <a:prstGeom prst="rightArrow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G:\АРХИВ КОЛЛЕДЖ\Foto\2015\Марафон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428868"/>
            <a:ext cx="342902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D:\Инклюзия\Абилимпикс\Третий национальный\ФОТО\НАЦИОНАЛЬНЫЙ ЧЕМПИОНАТ\На САЙТ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143380"/>
            <a:ext cx="3571900" cy="2214579"/>
          </a:xfrm>
          <a:prstGeom prst="rect">
            <a:avLst/>
          </a:prstGeom>
          <a:noFill/>
        </p:spPr>
      </p:pic>
      <p:pic>
        <p:nvPicPr>
          <p:cNvPr id="31750" name="Picture 6" descr="D:\Инклюзия\Абилимпикс\Третий национальный\ФОТО\НАЦИОНАЛЬНЫЙ ЧЕМПИОНАТ\На САЙТ\IMG_2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143380"/>
            <a:ext cx="3428992" cy="2286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892951"/>
            <a:ext cx="6715172" cy="5715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Участие в чемпионате профессионалов для лиц с инвалидностью и ОВЗ «</a:t>
            </a:r>
            <a:r>
              <a:rPr lang="ru-RU" b="1" dirty="0" err="1" smtClean="0">
                <a:solidFill>
                  <a:srgbClr val="002060"/>
                </a:solidFill>
              </a:rPr>
              <a:t>Абилимпикс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:\Инклюзия\Абилимпикс\Третий национальный\ФОТО\НАЦИОНАЛЬНЫЙ ЧЕМПИОНАТ\На САЙТ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357430"/>
            <a:ext cx="3214710" cy="1714512"/>
          </a:xfrm>
          <a:prstGeom prst="rect">
            <a:avLst/>
          </a:prstGeom>
          <a:noFill/>
        </p:spPr>
      </p:pic>
      <p:pic>
        <p:nvPicPr>
          <p:cNvPr id="31748" name="Picture 4" descr="D:\Инклюзия\Абилимпикс\Третий национальный\ФОТО\НАЦИОНАЛЬНЫЙ ЧЕМПИОНАТ\На САЙТ\IMG_27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357430"/>
            <a:ext cx="2428892" cy="2357454"/>
          </a:xfrm>
          <a:prstGeom prst="rect">
            <a:avLst/>
          </a:prstGeom>
          <a:noFill/>
        </p:spPr>
      </p:pic>
      <p:pic>
        <p:nvPicPr>
          <p:cNvPr id="31749" name="Picture 5" descr="D:\Инклюзия\Абилимпикс\Третий национальный\ФОТО\НАЦИОНАЛЬНЫЙ ЧЕМПИОНАТ\На САЙТ\IMG_26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357430"/>
            <a:ext cx="242889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861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CentSchbkCyrill BT</vt:lpstr>
      <vt:lpstr>Corbel</vt:lpstr>
      <vt:lpstr>Times New Roman</vt:lpstr>
      <vt:lpstr>Verdana</vt:lpstr>
      <vt:lpstr>Тема Office</vt:lpstr>
      <vt:lpstr>  «Основные направления деятельности ресурсного учебно-методического центра инклюзивного образования на базе ОБПОУ КГПК» 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Минаков</dc:creator>
  <cp:lastModifiedBy>alex.invader</cp:lastModifiedBy>
  <cp:revision>226</cp:revision>
  <cp:lastPrinted>2017-01-13T07:26:36Z</cp:lastPrinted>
  <dcterms:created xsi:type="dcterms:W3CDTF">2017-01-11T12:26:50Z</dcterms:created>
  <dcterms:modified xsi:type="dcterms:W3CDTF">2021-05-19T18:37:57Z</dcterms:modified>
</cp:coreProperties>
</file>