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58" r:id="rId4"/>
    <p:sldId id="260" r:id="rId5"/>
    <p:sldId id="273" r:id="rId6"/>
    <p:sldId id="261" r:id="rId7"/>
    <p:sldId id="262" r:id="rId8"/>
    <p:sldId id="263" r:id="rId9"/>
    <p:sldId id="264" r:id="rId10"/>
    <p:sldId id="265" r:id="rId11"/>
    <p:sldId id="275" r:id="rId12"/>
    <p:sldId id="277" r:id="rId13"/>
    <p:sldId id="279" r:id="rId14"/>
    <p:sldId id="283" r:id="rId15"/>
    <p:sldId id="286" r:id="rId16"/>
    <p:sldId id="284" r:id="rId17"/>
    <p:sldId id="285" r:id="rId18"/>
    <p:sldId id="287" r:id="rId19"/>
    <p:sldId id="288" r:id="rId20"/>
    <p:sldId id="289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2BD78-99CE-4B3F-86C5-AB68AE2F84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9ECE5-CFA3-4387-A51C-7CA53E2592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D0C8D-631A-4702-8701-66D4FC3B93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13D67-C0EC-40B6-863B-57F4D56E98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35ECF-3E47-4668-B3E9-407236E081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96A3C-A0C8-44BB-8AB8-FB4B6C26F1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34014-C4E2-44D3-B2BB-0A85707BE8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9B659-5337-4E39-B760-A6E20944C2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E1EEC-187A-48DD-B8E6-FFDD444714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877F1-8C24-495D-B2B7-28F26BC3E2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CC043-3690-4CCF-B5AB-405BE3DD0D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C325F1F-7BC3-4524-8FAE-A1628684D9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214282" y="2571744"/>
            <a:ext cx="8572560" cy="18288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                                                                                 </a:t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МЕХАНИЗМ ОЦЕНКИ КАЧЕСТВА ДЕЯТЕЛЬНОСТИ</a:t>
            </a:r>
            <a:b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ПЕДАГОГИЧЕСКИХ РАБОТНИКОВ </a:t>
            </a:r>
            <a:b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ОБЛАСТНОГО БЮДЖЕТНОГО ОБРАЗОВАТЕЛЬНОГО УЧРЕЖДЕНИЯ СРЕДНЕГО ПРОФЕССИОНАЛЬНОГО ОБРАЗОВАНИЯ</a:t>
            </a:r>
            <a:b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 «КУРСКИЙ ГОСУДАРСТВЕННЫЙ ПОЛИТЕХНИЧЕСКИЙ КОЛЛЕДЖ»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</a:b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4" name="Прямоугольник 8"/>
          <p:cNvSpPr>
            <a:spLocks noChangeArrowheads="1"/>
          </p:cNvSpPr>
          <p:nvPr/>
        </p:nvSpPr>
        <p:spPr bwMode="auto">
          <a:xfrm>
            <a:off x="571500" y="428625"/>
            <a:ext cx="8001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latin typeface="Calibri" pitchFamily="34" charset="0"/>
                <a:cs typeface="Times New Roman" pitchFamily="18" charset="0"/>
              </a:rPr>
              <a:t>КОМИТЕТ ОБРАЗОВАНИЯ И НАУКИ КУРСКОЙ ОБЛАСТИ</a:t>
            </a:r>
            <a:br>
              <a:rPr lang="ru-RU" sz="1400" b="1">
                <a:latin typeface="Calibri" pitchFamily="34" charset="0"/>
                <a:cs typeface="Times New Roman" pitchFamily="18" charset="0"/>
              </a:rPr>
            </a:br>
            <a:r>
              <a:rPr lang="ru-RU" sz="1400" b="1">
                <a:latin typeface="Calibri" pitchFamily="34" charset="0"/>
                <a:cs typeface="Times New Roman" pitchFamily="18" charset="0"/>
              </a:rPr>
              <a:t>ОБЛАСТНОЕ БЮДЖЕТНОЕ ОБРАЗОВАТЕЛЬНОЕ УЧРЕЖДЕНИЕ</a:t>
            </a:r>
            <a:br>
              <a:rPr lang="ru-RU" sz="1400" b="1">
                <a:latin typeface="Calibri" pitchFamily="34" charset="0"/>
                <a:cs typeface="Times New Roman" pitchFamily="18" charset="0"/>
              </a:rPr>
            </a:br>
            <a:r>
              <a:rPr lang="ru-RU" sz="1400" b="1">
                <a:latin typeface="Calibri" pitchFamily="34" charset="0"/>
                <a:cs typeface="Times New Roman" pitchFamily="18" charset="0"/>
              </a:rPr>
              <a:t>СРЕДНЕГО ПРОФЕССИОНАЛЬНОГО ОБРАЗОВАНИЯ «КУРСКИЙ ГОСУДАРСТВЕННЫЙ ПОЛИТЕХНИЧЕСКИЙ КОЛЛЕДЖ»</a:t>
            </a:r>
            <a:endParaRPr lang="ru-RU" sz="1400" b="1">
              <a:latin typeface="Calibri" pitchFamily="34" charset="0"/>
            </a:endParaRPr>
          </a:p>
        </p:txBody>
      </p:sp>
      <p:sp>
        <p:nvSpPr>
          <p:cNvPr id="13315" name="TextBox 9"/>
          <p:cNvSpPr txBox="1">
            <a:spLocks noChangeArrowheads="1"/>
          </p:cNvSpPr>
          <p:nvPr/>
        </p:nvSpPr>
        <p:spPr bwMode="auto">
          <a:xfrm>
            <a:off x="3929063" y="6072188"/>
            <a:ext cx="126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Курск 201</a:t>
            </a:r>
            <a:r>
              <a:rPr lang="ru-RU" sz="1600" b="1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88" y="285750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b="1" u="sng" smtClean="0"/>
              <a:t>Ожидаемые результаты реализации </a:t>
            </a:r>
            <a:r>
              <a:rPr lang="ru-RU" sz="3600" b="1" u="sng" smtClean="0">
                <a:latin typeface="Arial" charset="0"/>
              </a:rPr>
              <a:t>портфолио: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163"/>
            <a:ext cx="8229600" cy="4637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Разработанный программный продукт предлагает следующие возможности: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/>
              <a:t>простой и удобный интерфейс;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/>
              <a:t>наличие личного кабинета для управления ресурсами;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/>
              <a:t>возможность самостоятельно определять количество публикуемых ресурсов;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/>
              <a:t>доступ к личной информации осуществляется с проверкой </a:t>
            </a:r>
            <a:r>
              <a:rPr lang="ru-RU" sz="2000" dirty="0" err="1"/>
              <a:t>авторизационных</a:t>
            </a:r>
            <a:r>
              <a:rPr lang="ru-RU" sz="2000" dirty="0"/>
              <a:t> данных;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/>
              <a:t>просмотр и анализ личных достижений в сравнении с педагогическим коллективом колледжа;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/>
              <a:t>электронное </a:t>
            </a:r>
            <a:r>
              <a:rPr lang="ru-RU" sz="2000" dirty="0" err="1"/>
              <a:t>портфолио</a:t>
            </a:r>
            <a:r>
              <a:rPr lang="ru-RU" sz="2000" dirty="0"/>
              <a:t> является одним из инструментов системы «Электронный колледж»;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/>
              <a:t>структурированное и определяемое пользователем хранение информации;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/>
              <a:t>возможность выборки за период с последующей обработкой и публикацией.</a:t>
            </a:r>
          </a:p>
        </p:txBody>
      </p:sp>
      <p:pic>
        <p:nvPicPr>
          <p:cNvPr id="23555" name="Picture 3" descr="D:\Sau2008\Icon\pix\ICON PACKS\blue Style balls png\blue Style balls png doc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357188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1557338" y="357188"/>
            <a:ext cx="4729162" cy="785812"/>
          </a:xfrm>
        </p:spPr>
        <p:txBody>
          <a:bodyPr/>
          <a:lstStyle/>
          <a:p>
            <a:pPr eaLnBrk="1" hangingPunct="1"/>
            <a:r>
              <a:rPr lang="ru-RU" sz="3600" b="1" u="sng" smtClean="0"/>
              <a:t>Условия реализации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Кадровое обеспечение: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dirty="0"/>
              <a:t>наличие ответственного сотрудника, имеющего доступ к электронной сети, на которой расположены </a:t>
            </a:r>
            <a:r>
              <a:rPr lang="ru-RU" sz="1800" dirty="0" err="1"/>
              <a:t>портфолио</a:t>
            </a:r>
            <a:r>
              <a:rPr lang="ru-RU" sz="1800" dirty="0"/>
              <a:t> педагогических работников и имеющего полномочия просмотра и утверждения выложенных материалов (подсчет баллов);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dirty="0"/>
              <a:t>наличие администратора для управления правами доступа к </a:t>
            </a:r>
            <a:r>
              <a:rPr lang="ru-RU" sz="1800" dirty="0" smtClean="0"/>
              <a:t>системе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1800" b="1" u="sng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профессиональной компетентности педагогов в области использования информационных технологий: 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dirty="0"/>
              <a:t>100% педагогов имеют навыки использования ИКТ</a:t>
            </a:r>
            <a:r>
              <a:rPr lang="ru-RU" sz="1800" dirty="0" smtClean="0"/>
              <a:t>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1800" b="1" u="sng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Диагностическое обеспечение: 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dirty="0"/>
              <a:t>Целью внедрения </a:t>
            </a:r>
            <a:r>
              <a:rPr lang="ru-RU" sz="1800" dirty="0" err="1"/>
              <a:t>портфолио</a:t>
            </a:r>
            <a:r>
              <a:rPr lang="ru-RU" sz="1800" dirty="0"/>
              <a:t> педагогических работников является изучение количественных и качественных показателей деятельности педагогических сотрудников, внедрения инновационных технологий в образовательный процесс, изучения и распространения педагогического опыта педагогических работников колледжа, выявление и анализ тенденций, возможностей и рисков.</a:t>
            </a:r>
          </a:p>
        </p:txBody>
      </p:sp>
      <p:pic>
        <p:nvPicPr>
          <p:cNvPr id="24579" name="Picture 3" descr="D:\Sau2008\Icon\pix\ICON PACKS\blue Style balls png\blue Style balls png doc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357188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/>
              <a:t>В целом эффект при использовании данного инновационного </a:t>
            </a:r>
            <a:r>
              <a:rPr lang="ru-RU" sz="2800" b="1" dirty="0" smtClean="0"/>
              <a:t>продукта для педагогического работника 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43063"/>
            <a:ext cx="8229600" cy="4565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/>
              <a:t> Реальное представление результатов труда;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Аттестация;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Демонстрация педагогическими работниками своего профессионального роста, представление результатов в области профессиональной деятельности;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 Осмысление собственного профессионального роста, рефлексия своей деятельности;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Оценивание собственных индивидуальных достижений и достижений студентов;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Осуществление мониторинга основных направлений профессионально-педагогической деятельности (учебной, методической, воспитательной);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Поиск путей и направлений саморазвития и самосовершенствования;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 Поиск резервов;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Способ фиксирования и оценки динамики личностного педагогического роста, создание электронного портфолио педагогических работников;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68375"/>
            <a:ext cx="8229600" cy="438943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/>
              <a:t>Инновационный продукт представленный на ваше рассмотрение имеет перспективы совершенствования: 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перспективе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добавление раздела «Рейтинг педагогических работников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прозрачности условий реализации данного продукта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43063" y="214313"/>
            <a:ext cx="600075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latin typeface="+mj-lt"/>
              </a:rPr>
              <a:t>ECM</a:t>
            </a:r>
            <a:r>
              <a:rPr lang="ru-RU" sz="3200" dirty="0">
                <a:latin typeface="+mj-lt"/>
              </a:rPr>
              <a:t> «Электронный колледж»</a:t>
            </a:r>
          </a:p>
        </p:txBody>
      </p:sp>
      <p:sp>
        <p:nvSpPr>
          <p:cNvPr id="5" name="Овал 4"/>
          <p:cNvSpPr/>
          <p:nvPr/>
        </p:nvSpPr>
        <p:spPr>
          <a:xfrm>
            <a:off x="3714750" y="2786063"/>
            <a:ext cx="1571625" cy="157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ECM </a:t>
            </a:r>
            <a:r>
              <a:rPr lang="ru-RU" b="1" dirty="0"/>
              <a:t>«ЭК»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750" y="1643063"/>
            <a:ext cx="2714625" cy="785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Регистрация,  исполнение 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согласование документов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3071813"/>
            <a:ext cx="2714625" cy="78581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Электронное </a:t>
            </a:r>
            <a:r>
              <a:rPr lang="ru-RU" dirty="0" err="1">
                <a:solidFill>
                  <a:srgbClr val="FF0000"/>
                </a:solidFill>
              </a:rPr>
              <a:t>портфолио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00625" y="1643063"/>
            <a:ext cx="2714625" cy="785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Управление объявлениями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00750" y="3071813"/>
            <a:ext cx="2714625" cy="785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Helpdesk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Консультирование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28750" y="4714875"/>
            <a:ext cx="2714625" cy="785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Публикация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документов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00625" y="4714875"/>
            <a:ext cx="2714625" cy="785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Электронные заявки в ИТ службу</a:t>
            </a: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6200000">
            <a:off x="3032125" y="3254376"/>
            <a:ext cx="579437" cy="50006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 rot="5400000" flipH="1">
            <a:off x="5389563" y="3254375"/>
            <a:ext cx="579437" cy="50006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 rot="13264945">
            <a:off x="3398838" y="4200525"/>
            <a:ext cx="579437" cy="50006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 rot="8335055" flipH="1">
            <a:off x="4970463" y="4200525"/>
            <a:ext cx="579437" cy="50006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 rot="8335055" flipV="1">
            <a:off x="3451225" y="2443163"/>
            <a:ext cx="579438" cy="50006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 rot="13264945" flipH="1" flipV="1">
            <a:off x="4970463" y="2443163"/>
            <a:ext cx="579437" cy="50006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75" y="214313"/>
            <a:ext cx="8072438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latin typeface="+mj-lt"/>
              </a:rPr>
              <a:t>Внешний вид </a:t>
            </a:r>
            <a:r>
              <a:rPr lang="en-US" sz="3200" dirty="0">
                <a:latin typeface="+mj-lt"/>
              </a:rPr>
              <a:t>ECM</a:t>
            </a:r>
            <a:r>
              <a:rPr lang="ru-RU" sz="3200" dirty="0">
                <a:latin typeface="+mj-lt"/>
              </a:rPr>
              <a:t> «Электронный колледж»</a:t>
            </a:r>
          </a:p>
        </p:txBody>
      </p:sp>
      <p:pic>
        <p:nvPicPr>
          <p:cNvPr id="29698" name="Рисунок 19"/>
          <p:cNvPicPr>
            <a:picLocks noChangeAspect="1" noChangeArrowheads="1"/>
          </p:cNvPicPr>
          <p:nvPr/>
        </p:nvPicPr>
        <p:blipFill>
          <a:blip r:embed="rId2"/>
          <a:srcRect b="16519"/>
          <a:stretch>
            <a:fillRect/>
          </a:stretch>
        </p:blipFill>
        <p:spPr bwMode="auto">
          <a:xfrm>
            <a:off x="1571625" y="785813"/>
            <a:ext cx="59182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63" y="214313"/>
            <a:ext cx="842962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/>
              <a:t>Электронная форма </a:t>
            </a:r>
            <a:r>
              <a:rPr lang="ru-RU" sz="2800" dirty="0" err="1"/>
              <a:t>портфолио</a:t>
            </a:r>
            <a:r>
              <a:rPr lang="ru-RU" sz="2800" dirty="0"/>
              <a:t> преподавателя</a:t>
            </a:r>
            <a:endParaRPr lang="ru-RU" sz="2800" dirty="0">
              <a:latin typeface="+mj-lt"/>
            </a:endParaRPr>
          </a:p>
        </p:txBody>
      </p:sp>
      <p:pic>
        <p:nvPicPr>
          <p:cNvPr id="30722" name="Рисунок 4"/>
          <p:cNvPicPr>
            <a:picLocks noChangeAspect="1" noChangeArrowheads="1"/>
          </p:cNvPicPr>
          <p:nvPr/>
        </p:nvPicPr>
        <p:blipFill>
          <a:blip r:embed="rId2"/>
          <a:srcRect b="12560"/>
          <a:stretch>
            <a:fillRect/>
          </a:stretch>
        </p:blipFill>
        <p:spPr bwMode="auto">
          <a:xfrm>
            <a:off x="1785938" y="857250"/>
            <a:ext cx="5511800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63" y="214313"/>
            <a:ext cx="842962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/>
              <a:t>Электронная форма </a:t>
            </a:r>
            <a:r>
              <a:rPr lang="ru-RU" sz="2800" dirty="0" err="1"/>
              <a:t>портфолио</a:t>
            </a:r>
            <a:r>
              <a:rPr lang="ru-RU" sz="2800" dirty="0"/>
              <a:t> преподавателя</a:t>
            </a:r>
            <a:endParaRPr lang="ru-RU" sz="2800" dirty="0">
              <a:latin typeface="+mj-lt"/>
            </a:endParaRPr>
          </a:p>
        </p:txBody>
      </p:sp>
      <p:pic>
        <p:nvPicPr>
          <p:cNvPr id="31746" name="Рисунок 7"/>
          <p:cNvPicPr>
            <a:picLocks noChangeAspect="1" noChangeArrowheads="1"/>
          </p:cNvPicPr>
          <p:nvPr/>
        </p:nvPicPr>
        <p:blipFill>
          <a:blip r:embed="rId2"/>
          <a:srcRect b="20494"/>
          <a:stretch>
            <a:fillRect/>
          </a:stretch>
        </p:blipFill>
        <p:spPr bwMode="auto">
          <a:xfrm>
            <a:off x="1571625" y="928688"/>
            <a:ext cx="591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43063" y="214313"/>
            <a:ext cx="614362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/>
              <a:t>Форма верификации информации</a:t>
            </a:r>
            <a:endParaRPr lang="ru-RU" sz="2800" dirty="0">
              <a:latin typeface="+mj-lt"/>
            </a:endParaRPr>
          </a:p>
        </p:txBody>
      </p:sp>
      <p:pic>
        <p:nvPicPr>
          <p:cNvPr id="32770" name="Рисунок 16"/>
          <p:cNvPicPr>
            <a:picLocks noChangeAspect="1" noChangeArrowheads="1"/>
          </p:cNvPicPr>
          <p:nvPr/>
        </p:nvPicPr>
        <p:blipFill>
          <a:blip r:embed="rId2"/>
          <a:srcRect b="22615"/>
          <a:stretch>
            <a:fillRect/>
          </a:stretch>
        </p:blipFill>
        <p:spPr bwMode="auto">
          <a:xfrm>
            <a:off x="1654175" y="938213"/>
            <a:ext cx="59182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63" y="142875"/>
            <a:ext cx="814387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/>
              <a:t>Итоговая ведомость </a:t>
            </a:r>
            <a:r>
              <a:rPr lang="ru-RU" sz="2800" dirty="0" err="1"/>
              <a:t>портфолио</a:t>
            </a:r>
            <a:r>
              <a:rPr lang="ru-RU" sz="2800" dirty="0"/>
              <a:t> преподавателя</a:t>
            </a:r>
            <a:endParaRPr lang="ru-RU" sz="2800" dirty="0">
              <a:latin typeface="+mj-lt"/>
            </a:endParaRPr>
          </a:p>
        </p:txBody>
      </p:sp>
      <p:pic>
        <p:nvPicPr>
          <p:cNvPr id="33794" name="Рисунок 13"/>
          <p:cNvPicPr>
            <a:picLocks noChangeAspect="1" noChangeArrowheads="1"/>
          </p:cNvPicPr>
          <p:nvPr/>
        </p:nvPicPr>
        <p:blipFill>
          <a:blip r:embed="rId2"/>
          <a:srcRect b="14906"/>
          <a:stretch>
            <a:fillRect/>
          </a:stretch>
        </p:blipFill>
        <p:spPr bwMode="auto">
          <a:xfrm>
            <a:off x="1714500" y="642938"/>
            <a:ext cx="5918200" cy="611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571625" y="428625"/>
            <a:ext cx="4786313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u="sng" dirty="0">
                <a:latin typeface="+mj-lt"/>
              </a:rPr>
              <a:t>Проблема</a:t>
            </a:r>
            <a:endParaRPr lang="ru-RU" sz="3600" b="1" u="sng" dirty="0">
              <a:latin typeface="+mj-lt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428875"/>
            <a:ext cx="7854950" cy="1752600"/>
          </a:xfrm>
        </p:spPr>
        <p:txBody>
          <a:bodyPr>
            <a:noAutofit/>
          </a:bodyPr>
          <a:lstStyle/>
          <a:p>
            <a:pPr marR="0" algn="l" eaLnBrk="1" hangingPunct="1">
              <a:lnSpc>
                <a:spcPct val="80000"/>
              </a:lnSpc>
              <a:buFontTx/>
              <a:buChar char="•"/>
              <a:defRPr/>
            </a:pPr>
            <a:r>
              <a:rPr lang="ru-RU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Объективное оценивание профессионального роста педагогических работников </a:t>
            </a:r>
          </a:p>
          <a:p>
            <a:pPr marR="0" algn="l" eaLnBrk="1" hangingPunct="1">
              <a:lnSpc>
                <a:spcPct val="80000"/>
              </a:lnSpc>
              <a:buFontTx/>
              <a:buChar char="•"/>
              <a:defRPr/>
            </a:pPr>
            <a:endParaRPr lang="ru-RU" sz="28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R="0" algn="l" eaLnBrk="1" hangingPunct="1">
              <a:lnSpc>
                <a:spcPct val="80000"/>
              </a:lnSpc>
              <a:buFontTx/>
              <a:buChar char="•"/>
              <a:defRPr/>
            </a:pPr>
            <a:endParaRPr lang="ru-RU" sz="28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R="0" algn="l" eaLnBrk="1" hangingPunct="1">
              <a:lnSpc>
                <a:spcPct val="80000"/>
              </a:lnSpc>
              <a:buFontTx/>
              <a:buChar char="•"/>
              <a:defRPr/>
            </a:pPr>
            <a:r>
              <a:rPr lang="ru-RU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Проблема материального стимулирования и информационного обеспечения.</a:t>
            </a:r>
          </a:p>
        </p:txBody>
      </p:sp>
      <p:pic>
        <p:nvPicPr>
          <p:cNvPr id="14339" name="Picture 3" descr="D:\Sau2008\Icon\pix\ICON PACKS\blue Style balls png\blue Style balls png doc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357188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3" descr="D:\Sau2008\Icon\pix\ICON PACKS\blue Style balls png\blue Style balls png doc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357188"/>
            <a:ext cx="18573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6"/>
          <p:cNvSpPr txBox="1">
            <a:spLocks/>
          </p:cNvSpPr>
          <p:nvPr/>
        </p:nvSpPr>
        <p:spPr>
          <a:xfrm>
            <a:off x="214313" y="2571750"/>
            <a:ext cx="8572500" cy="1828800"/>
          </a:xfrm>
          <a:prstGeom prst="rect">
            <a:avLst/>
          </a:prstGeom>
        </p:spPr>
        <p:txBody>
          <a:bodyPr lIns="0" rIns="0" bIns="0" anchor="b"/>
          <a:lstStyle/>
          <a:p>
            <a:pPr algn="ctr">
              <a:defRPr/>
            </a:pPr>
            <a:r>
              <a:rPr lang="ru-RU" sz="4400" b="1"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  <a:cs typeface="Times New Roman" pitchFamily="18" charset="0"/>
              </a:rPr>
              <a:t/>
            </a:r>
            <a:br>
              <a:rPr lang="ru-RU" sz="4400" b="1"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  <a:cs typeface="Times New Roman" pitchFamily="18" charset="0"/>
              </a:rPr>
            </a:br>
            <a:r>
              <a:rPr lang="ru-RU" sz="4400" b="1"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  <a:cs typeface="Times New Roman" pitchFamily="18" charset="0"/>
              </a:rPr>
              <a:t>                                                                                 </a:t>
            </a:r>
            <a:br>
              <a:rPr lang="ru-RU" sz="4400" b="1"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  <a:cs typeface="Times New Roman" pitchFamily="18" charset="0"/>
              </a:rPr>
            </a:br>
            <a:r>
              <a:rPr lang="ru-RU" sz="4400" b="1"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  <a:cs typeface="Times New Roman" pitchFamily="18" charset="0"/>
              </a:rPr>
              <a:t>Спасибо за внимание!</a:t>
            </a:r>
            <a:br>
              <a:rPr lang="ru-RU" sz="4400" b="1"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  <a:cs typeface="Times New Roman" pitchFamily="18" charset="0"/>
              </a:rPr>
            </a:br>
            <a:endParaRPr lang="ru-RU" sz="4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500" y="357188"/>
            <a:ext cx="5214938" cy="919162"/>
          </a:xfrm>
        </p:spPr>
        <p:txBody>
          <a:bodyPr/>
          <a:lstStyle/>
          <a:p>
            <a:pPr eaLnBrk="1" hangingPunct="1"/>
            <a:r>
              <a:rPr lang="ru-RU" sz="3600" b="1" u="sng" smtClean="0"/>
              <a:t>Задачи </a:t>
            </a:r>
            <a:r>
              <a:rPr lang="ru-RU" sz="3600" b="1" u="sng" smtClean="0">
                <a:latin typeface="Arial" charset="0"/>
              </a:rPr>
              <a:t>портфолио</a:t>
            </a:r>
            <a:r>
              <a:rPr lang="ru-RU" sz="3600" b="1" u="sng" smtClean="0"/>
              <a:t>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значимых профессиональных результатов, достигнутых педагогическим работником в разнообразных видах учебной, методической, воспитательной, творческой, самообразовательной деятельности, обеспечение мониторинга профессионального роста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Представление индивидуальных достижений педагогического работника широкой общественности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Овладение информационными компетентностями педагогами колледжа.</a:t>
            </a:r>
          </a:p>
        </p:txBody>
      </p:sp>
      <p:pic>
        <p:nvPicPr>
          <p:cNvPr id="16387" name="Picture 3" descr="D:\Sau2008\Icon\pix\ICON PACKS\blue Style balls png\blue Style balls png doc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357188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82813"/>
            <a:ext cx="8229600" cy="2603500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приложение, представляющее собой совокупность модулей с пользовательским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вэб-интерфейсом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которое отражает индивидуальность и профессиональные достижения владельца.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410" name="Picture 3" descr="D:\Sau2008\Icon\pix\ICON PACKS\blue Style balls png\blue Style balls png doc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357188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428750" y="568325"/>
            <a:ext cx="7085013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u="sng" dirty="0">
                <a:latin typeface="+mj-lt"/>
              </a:rPr>
              <a:t>Электронное </a:t>
            </a:r>
            <a:r>
              <a:rPr lang="ru-RU" sz="3600" b="1" u="sng" dirty="0" err="1">
                <a:latin typeface="+mj-lt"/>
              </a:rPr>
              <a:t>портфолио</a:t>
            </a:r>
            <a:r>
              <a:rPr lang="ru-RU" sz="3600" b="1" u="sng" dirty="0">
                <a:latin typeface="+mj-lt"/>
              </a:rPr>
              <a:t> педагога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0" y="357188"/>
            <a:ext cx="8229600" cy="785812"/>
          </a:xfrm>
        </p:spPr>
        <p:txBody>
          <a:bodyPr/>
          <a:lstStyle/>
          <a:p>
            <a:pPr eaLnBrk="1" hangingPunct="1"/>
            <a:r>
              <a:rPr lang="ru-RU" sz="3400" b="1" u="sng" smtClean="0"/>
              <a:t>Рабочее поле инновационного продукта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ЧЕГО И ЗАЧЕМ?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dirty="0" smtClean="0"/>
              <a:t>Использование </a:t>
            </a:r>
            <a:r>
              <a:rPr lang="ru-RU" sz="2000" dirty="0"/>
              <a:t>продукта позволяет достичь оптимизации условий и повышения качества образовательного процесса и обновления педагогического потенциала в условиях модернизации среднего профессионального образования. Модель является элементом реализации целевой государственной программы «Развитие образования в Курской области». Модель отражает идеи национальной образовательной стратегии «Российское образование – 2020». Таким образом, работа по внедрению в образовательный процесс колледжа данного продукта является органичной частью модернизации образования в российской Федерации и Курской области.</a:t>
            </a:r>
            <a:endParaRPr lang="ru-RU" sz="2000" b="1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000" b="1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КОГО?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dirty="0" smtClean="0"/>
              <a:t>Для </a:t>
            </a:r>
            <a:r>
              <a:rPr lang="ru-RU" sz="2000" dirty="0"/>
              <a:t>образовательных </a:t>
            </a:r>
            <a:r>
              <a:rPr lang="ru-RU" sz="2000" dirty="0" smtClean="0"/>
              <a:t>учреждений</a:t>
            </a:r>
            <a:endParaRPr lang="ru-RU" sz="2000" b="1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dirty="0" smtClean="0"/>
              <a:t>  </a:t>
            </a:r>
          </a:p>
        </p:txBody>
      </p:sp>
      <p:pic>
        <p:nvPicPr>
          <p:cNvPr id="18435" name="Picture 3" descr="D:\Sau2008\Icon\pix\ICON PACKS\blue Style balls png\blue Style balls png doc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357188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88" y="438150"/>
            <a:ext cx="5900737" cy="704850"/>
          </a:xfrm>
        </p:spPr>
        <p:txBody>
          <a:bodyPr/>
          <a:lstStyle/>
          <a:p>
            <a:pPr eaLnBrk="1" hangingPunct="1"/>
            <a:r>
              <a:rPr lang="ru-RU" sz="3600" b="1" u="sng" smtClean="0"/>
              <a:t>Этапы реализации </a:t>
            </a:r>
            <a:r>
              <a:rPr lang="ru-RU" sz="3600" b="1" u="sng" smtClean="0">
                <a:latin typeface="Arial" charset="0"/>
              </a:rPr>
              <a:t>портфолио</a:t>
            </a:r>
            <a:r>
              <a:rPr lang="ru-RU" sz="3600" b="1" u="sng" smtClean="0"/>
              <a:t>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проекта личного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портфолио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000" b="1" dirty="0" smtClean="0"/>
              <a:t>На </a:t>
            </a:r>
            <a:r>
              <a:rPr lang="ru-RU" sz="2000" b="1" dirty="0"/>
              <a:t>данном этапе создается шаблон бумажного (Положение) и электронного </a:t>
            </a:r>
            <a:r>
              <a:rPr lang="ru-RU" sz="2000" b="1" dirty="0" err="1"/>
              <a:t>портфолио</a:t>
            </a:r>
            <a:r>
              <a:rPr lang="ru-RU" sz="2000" b="1" dirty="0"/>
              <a:t> педагогических работников учреждения</a:t>
            </a:r>
            <a:r>
              <a:rPr lang="ru-RU" sz="2000" b="1" dirty="0" smtClean="0"/>
              <a:t>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Сбор информации  педагогическими работниками для наполнения электронного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портфолио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согласно разделам созданного шаблона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Техническая реализация проекта. </a:t>
            </a:r>
            <a:r>
              <a:rPr lang="ru-RU" sz="2000" b="1" dirty="0"/>
              <a:t>На данном этапе идет наполнение шаблона информацией. Изучение педагогическими работниками дополнительных возможностей </a:t>
            </a:r>
            <a:r>
              <a:rPr lang="ru-RU" sz="2000" b="1" dirty="0" err="1"/>
              <a:t>сайтостроения</a:t>
            </a:r>
            <a:r>
              <a:rPr lang="ru-RU" sz="2000" b="1" dirty="0"/>
              <a:t> с целью совершенствования созданного шаблона</a:t>
            </a:r>
            <a:r>
              <a:rPr lang="ru-RU" sz="2000" b="1" dirty="0" smtClean="0"/>
              <a:t>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Обновление, пополнение электронного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портфолио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работа со средствами обратной связи.</a:t>
            </a:r>
          </a:p>
        </p:txBody>
      </p:sp>
      <p:pic>
        <p:nvPicPr>
          <p:cNvPr id="19459" name="Picture 3" descr="D:\Sau2008\Icon\pix\ICON PACKS\blue Style balls png\blue Style balls png doc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357188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1557338" y="938213"/>
            <a:ext cx="8229600" cy="561975"/>
          </a:xfrm>
        </p:spPr>
        <p:txBody>
          <a:bodyPr/>
          <a:lstStyle/>
          <a:p>
            <a:pPr eaLnBrk="1" hangingPunct="1"/>
            <a:r>
              <a:rPr lang="ru-RU" sz="3600" b="1" u="sng" smtClean="0"/>
              <a:t>Ожидаемые результаты реализации </a:t>
            </a:r>
            <a:r>
              <a:rPr lang="ru-RU" sz="3600" b="1" u="sng" smtClean="0">
                <a:latin typeface="Arial" charset="0"/>
              </a:rPr>
              <a:t>портфолио</a:t>
            </a:r>
            <a:r>
              <a:rPr lang="ru-RU" sz="3600" b="1" u="sng" smtClean="0"/>
              <a:t>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Портфолио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как современная эффективная форма оценивания и средство решения важных задач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dirty="0"/>
              <a:t>поддержание  высокого  уровня мотивации;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dirty="0"/>
              <a:t>поощрение активности и самостоятельности;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dirty="0"/>
              <a:t>расширение возможностей обучения и самообучения;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dirty="0"/>
              <a:t>развитие навыков рефлексивной и оценочной деятельности.</a:t>
            </a:r>
          </a:p>
        </p:txBody>
      </p:sp>
      <p:pic>
        <p:nvPicPr>
          <p:cNvPr id="20483" name="Picture 3" descr="D:\Sau2008\Icon\pix\ICON PACKS\blue Style balls png\blue Style balls png doc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357188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88" y="285750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b="1" u="sng" smtClean="0"/>
              <a:t>Ожидаемые результаты реализации </a:t>
            </a:r>
            <a:r>
              <a:rPr lang="ru-RU" sz="3600" b="1" u="sng" smtClean="0">
                <a:latin typeface="Arial" charset="0"/>
              </a:rPr>
              <a:t>портфолио</a:t>
            </a:r>
            <a:r>
              <a:rPr lang="ru-RU" sz="3600" b="1" u="sng" smtClean="0"/>
              <a:t>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Портфолио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обеспечит накопление информации, необходимой для: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dirty="0"/>
              <a:t>повышения или подтверждения квалификационной категории педагогических работников, а также объявления им поощрений и представления к наградам и денежным премиям по итогам квартала, учебного года</a:t>
            </a:r>
            <a:r>
              <a:rPr lang="ru-RU" sz="2400" dirty="0" smtClean="0"/>
              <a:t>;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400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dirty="0"/>
              <a:t>своевременной фиксации реальных изменений и роста профессионального мастерства педагогических работников</a:t>
            </a:r>
            <a:r>
              <a:rPr lang="ru-RU" sz="2400" dirty="0" smtClean="0"/>
              <a:t>;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4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dirty="0" smtClean="0"/>
              <a:t>принятия административных решений о поощрении и карьерном росте педагогических  работников.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400" dirty="0"/>
          </a:p>
        </p:txBody>
      </p:sp>
      <p:pic>
        <p:nvPicPr>
          <p:cNvPr id="21507" name="Picture 3" descr="D:\Sau2008\Icon\pix\ICON PACKS\blue Style balls png\blue Style balls png doc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357188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88" y="285750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b="1" u="sng" smtClean="0"/>
              <a:t>Ожидаемые результаты реализации </a:t>
            </a:r>
            <a:r>
              <a:rPr lang="ru-RU" sz="3600" b="1" u="sng" smtClean="0">
                <a:latin typeface="Arial" charset="0"/>
              </a:rPr>
              <a:t>портфолио</a:t>
            </a:r>
            <a:r>
              <a:rPr lang="ru-RU" sz="3600" b="1" u="sng" smtClean="0"/>
              <a:t>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85938"/>
            <a:ext cx="8229600" cy="4929187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 err="1" smtClean="0"/>
              <a:t>Портфолио</a:t>
            </a:r>
            <a:r>
              <a:rPr lang="ru-RU" sz="2000" dirty="0" smtClean="0"/>
              <a:t> </a:t>
            </a:r>
            <a:r>
              <a:rPr lang="ru-RU" sz="2000" dirty="0"/>
              <a:t>как форма представления индивидуальных достижений педагогических работников для широкой общественности</a:t>
            </a:r>
            <a:r>
              <a:rPr lang="ru-RU" sz="2000" dirty="0" smtClean="0"/>
              <a:t>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000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/>
              <a:t>Овладение информационными компетентностями педагогическими работниками колледжа</a:t>
            </a:r>
            <a:r>
              <a:rPr lang="ru-RU" sz="2000" dirty="0" smtClean="0"/>
              <a:t>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000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/>
              <a:t>Данный продукт обеспечивает интеграцию количественной и качественной оценок</a:t>
            </a:r>
            <a:r>
              <a:rPr lang="ru-RU" sz="2000" dirty="0" smtClean="0"/>
              <a:t>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000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/>
              <a:t>Продукт позволяет перейти от административной системы учета результативности педагогической деятельности к более объективной системе оценки успешности педагогических работников, что немало важно для сохранения комфортности и положительного психологического климата в учреждении</a:t>
            </a:r>
            <a:r>
              <a:rPr lang="ru-RU" sz="2000" dirty="0" smtClean="0"/>
              <a:t>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000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/>
              <a:t>Продукт позволяет педагогическим работникам предложить свой опыт для ознакомления и внедрение в практику.</a:t>
            </a:r>
          </a:p>
        </p:txBody>
      </p:sp>
      <p:pic>
        <p:nvPicPr>
          <p:cNvPr id="22531" name="Picture 3" descr="D:\Sau2008\Icon\pix\ICON PACKS\blue Style balls png\blue Style balls png doc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357188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298</TotalTime>
  <Words>682</Words>
  <Application>Microsoft Office PowerPoint</Application>
  <PresentationFormat>Экран (4:3)</PresentationFormat>
  <Paragraphs>106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12</vt:i4>
      </vt:variant>
      <vt:variant>
        <vt:lpstr>Заголовки слайдов</vt:lpstr>
      </vt:variant>
      <vt:variant>
        <vt:i4>20</vt:i4>
      </vt:variant>
    </vt:vector>
  </HeadingPairs>
  <TitlesOfParts>
    <vt:vector size="37" baseType="lpstr">
      <vt:lpstr>Arial</vt:lpstr>
      <vt:lpstr>Calibri</vt:lpstr>
      <vt:lpstr>Constantia</vt:lpstr>
      <vt:lpstr>Wingdings 2</vt:lpstr>
      <vt:lpstr>Times New Roman</vt:lpstr>
      <vt:lpstr>Поток</vt:lpstr>
      <vt:lpstr>Поток</vt:lpstr>
      <vt:lpstr>Поток</vt:lpstr>
      <vt:lpstr>Поток</vt:lpstr>
      <vt:lpstr>Поток</vt:lpstr>
      <vt:lpstr>Поток</vt:lpstr>
      <vt:lpstr>Поток</vt:lpstr>
      <vt:lpstr>Поток</vt:lpstr>
      <vt:lpstr>Поток</vt:lpstr>
      <vt:lpstr>Поток</vt:lpstr>
      <vt:lpstr>Поток</vt:lpstr>
      <vt:lpstr>Поток</vt:lpstr>
      <vt:lpstr>Слайд 1</vt:lpstr>
      <vt:lpstr>Слайд 2</vt:lpstr>
      <vt:lpstr>Задачи портфолио:</vt:lpstr>
      <vt:lpstr>Слайд 4</vt:lpstr>
      <vt:lpstr>Рабочее поле инновационного продукта</vt:lpstr>
      <vt:lpstr>Этапы реализации портфолио:</vt:lpstr>
      <vt:lpstr>Ожидаемые результаты реализации портфолио:</vt:lpstr>
      <vt:lpstr>Ожидаемые результаты реализации портфолио:</vt:lpstr>
      <vt:lpstr>Ожидаемые результаты реализации портфолио:</vt:lpstr>
      <vt:lpstr>Ожидаемые результаты реализации портфолио:</vt:lpstr>
      <vt:lpstr>Условия реализации</vt:lpstr>
      <vt:lpstr>В целом эффект при использовании данного инновационного продукта для педагогического работника  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KGPK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</dc:title>
  <dc:creator>Чернышева</dc:creator>
  <cp:lastModifiedBy>Чернышева</cp:lastModifiedBy>
  <cp:revision>19</cp:revision>
  <dcterms:created xsi:type="dcterms:W3CDTF">2013-12-02T10:46:55Z</dcterms:created>
  <dcterms:modified xsi:type="dcterms:W3CDTF">2015-01-21T06:29:13Z</dcterms:modified>
</cp:coreProperties>
</file>