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65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1" r:id="rId27"/>
    <p:sldId id="279" r:id="rId28"/>
    <p:sldId id="280" r:id="rId29"/>
    <p:sldId id="284" r:id="rId30"/>
    <p:sldId id="287" r:id="rId31"/>
    <p:sldId id="282" r:id="rId32"/>
    <p:sldId id="283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5;&#1072;&#1087;&#1082;&#1072;%20&#1057;&#1072;&#1079;&#1086;&#1085;&#1086;&#1074;&#1086;&#1081;%20&#1071;&#1085;&#1099;\&#1054;&#1058;&#1044;&#1045;&#1051;%20&#1050;&#1040;&#1063;&#1045;&#1057;&#1058;&#1042;&#1040;\&#1042;&#1093;&#1086;&#1076;&#1085;&#1086;&#1081;%20&#1082;&#1086;&#1085;&#1090;&#1088;&#1086;&#1083;&#1100;\&#1042;&#1061;&#1054;&#1044;&#1053;&#1054;&#1049;%20&#1050;&#1054;&#1053;&#1058;&#1056;&#1054;&#1051;&#1068;%202013\&#1042;&#1093;&#1086;&#1076;&#1085;&#1086;&#1081;%2013%20-%201&#1082;&#1091;&#1088;&#1089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5;&#1072;&#1087;&#1082;&#1072;%20&#1057;&#1072;&#1079;&#1086;&#1085;&#1086;&#1074;&#1086;&#1081;%20&#1071;&#1085;&#1099;\&#1054;&#1058;&#1044;&#1045;&#1051;%20&#1050;&#1040;&#1063;&#1045;&#1057;&#1058;&#1042;&#1040;\&#1040;&#1085;&#1082;&#1077;&#1090;&#1080;&#1088;&#1086;&#1074;&#1072;&#1085;&#1080;&#1077;\&#1040;&#1085;&#1082;&#1077;&#1090;&#1080;&#1088;&#1086;&#1074;&#1072;&#1085;&#1080;&#1077;%201%20&#1082;&#1091;&#1088;&#1089;&#1072;\&#1040;&#1085;&#1082;&#1077;&#1090;&#1080;&#1088;&#1086;&#1074;&#1072;&#1085;&#1080;&#1077;%201%20&#1082;&#1091;&#1088;&#1089;&#1072;%202014\&#1056;&#1077;&#1079;&#1091;&#1083;&#1100;&#1090;&#1072;&#1090;&#1099;%20&#1072;&#1085;&#1082;&#1077;&#1090;&#1080;&#1088;&#1086;&#1074;&#1072;&#1085;&#1080;&#1103;\&#1048;&#1058;&#1054;&#1043;&#1048;%20&#1072;&#1085;&#1082;&#1077;&#1090;&#1080;&#1088;&#1086;&#1074;&#1072;&#1085;&#1080;&#1103;%201%20&#1082;&#1091;&#1088;&#1089;&#1082;&#1072;%202014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5;&#1072;&#1087;&#1082;&#1072;%20&#1057;&#1072;&#1079;&#1086;&#1085;&#1086;&#1074;&#1086;&#1081;%20&#1071;&#1085;&#1099;\&#1054;&#1058;&#1044;&#1045;&#1051;%20&#1050;&#1040;&#1063;&#1045;&#1057;&#1058;&#1042;&#1040;\&#1040;&#1085;&#1082;&#1077;&#1090;&#1080;&#1088;&#1086;&#1074;&#1072;&#1085;&#1080;&#1077;\&#1040;&#1085;&#1082;&#1077;&#1090;&#1080;&#1088;&#1086;&#1074;&#1072;&#1085;&#1080;&#1077;%201%20&#1082;&#1091;&#1088;&#1089;&#1072;\&#1040;&#1085;&#1082;&#1077;&#1090;&#1080;&#1088;&#1086;&#1074;&#1072;&#1085;&#1080;&#1077;%201%20&#1082;&#1091;&#1088;&#1089;&#1072;%202014\&#1056;&#1077;&#1079;&#1091;&#1083;&#1100;&#1090;&#1072;&#1090;&#1099;%20&#1072;&#1085;&#1082;&#1077;&#1090;&#1080;&#1088;&#1086;&#1074;&#1072;&#1085;&#1080;&#1103;\&#1048;&#1058;&#1054;&#1043;&#1048;%20&#1072;&#1085;&#1082;&#1077;&#1090;&#1080;&#1088;&#1086;&#1074;&#1072;&#1085;&#1080;&#1103;%201%20&#1082;&#1091;&#1088;&#1089;&#1082;&#1072;%202014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5;&#1072;&#1087;&#1082;&#1072;%20&#1057;&#1072;&#1079;&#1086;&#1085;&#1086;&#1074;&#1086;&#1081;%20&#1071;&#1085;&#1099;\&#1054;&#1058;&#1044;&#1045;&#1051;%20&#1050;&#1040;&#1063;&#1045;&#1057;&#1058;&#1042;&#1040;\&#1040;&#1085;&#1082;&#1077;&#1090;&#1080;&#1088;&#1086;&#1074;&#1072;&#1085;&#1080;&#1077;\&#1040;&#1085;&#1082;&#1077;&#1090;&#1080;&#1088;&#1086;&#1074;&#1072;&#1085;&#1080;&#1077;%201%20&#1082;&#1091;&#1088;&#1089;&#1072;\&#1040;&#1085;&#1082;&#1077;&#1090;&#1080;&#1088;&#1086;&#1074;&#1072;&#1085;&#1080;&#1077;%201%20&#1082;&#1091;&#1088;&#1089;&#1072;%202014\&#1056;&#1077;&#1079;&#1091;&#1083;&#1100;&#1090;&#1072;&#1090;&#1099;%20&#1072;&#1085;&#1082;&#1077;&#1090;&#1080;&#1088;&#1086;&#1074;&#1072;&#1085;&#1080;&#1103;\&#1048;&#1058;&#1054;&#1043;&#1048;%20&#1072;&#1085;&#1082;&#1077;&#1090;&#1080;&#1088;&#1086;&#1074;&#1072;&#1085;&#1080;&#1103;%201%20&#1082;&#1091;&#1088;&#1089;&#1082;&#1072;%202014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5;&#1072;&#1087;&#1082;&#1072;%20&#1057;&#1072;&#1079;&#1086;&#1085;&#1086;&#1074;&#1086;&#1081;%20&#1071;&#1085;&#1099;\&#1054;&#1058;&#1044;&#1045;&#1051;%20&#1050;&#1040;&#1063;&#1045;&#1057;&#1058;&#1042;&#1040;\&#1040;&#1085;&#1082;&#1077;&#1090;&#1080;&#1088;&#1086;&#1074;&#1072;&#1085;&#1080;&#1077;\&#1040;&#1085;&#1082;&#1077;&#1090;&#1080;&#1088;&#1086;&#1074;&#1072;&#1085;&#1080;&#1077;%201%20&#1082;&#1091;&#1088;&#1089;&#1072;\&#1040;&#1085;&#1082;&#1077;&#1090;&#1080;&#1088;&#1086;&#1074;&#1072;&#1085;&#1080;&#1077;%201%20&#1082;&#1091;&#1088;&#1089;&#1072;%202014\&#1056;&#1077;&#1079;&#1091;&#1083;&#1100;&#1090;&#1072;&#1090;&#1099;%20&#1072;&#1085;&#1082;&#1077;&#1090;&#1080;&#1088;&#1086;&#1074;&#1072;&#1085;&#1080;&#1103;\&#1048;&#1058;&#1054;&#1043;&#1048;%20&#1072;&#1085;&#1082;&#1077;&#1090;&#1080;&#1088;&#1086;&#1074;&#1072;&#1085;&#1080;&#1103;%201%20&#1082;&#1091;&#1088;&#1089;&#1082;&#1072;%202014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5;&#1072;&#1087;&#1082;&#1072;%20&#1057;&#1072;&#1079;&#1086;&#1085;&#1086;&#1074;&#1086;&#1081;%20&#1071;&#1085;&#1099;\&#1054;&#1058;&#1044;&#1045;&#1051;%20&#1050;&#1040;&#1063;&#1045;&#1057;&#1058;&#1042;&#1040;\&#1040;&#1085;&#1082;&#1077;&#1090;&#1080;&#1088;&#1086;&#1074;&#1072;&#1085;&#1080;&#1077;\&#1040;&#1085;&#1082;&#1077;&#1090;&#1080;&#1088;&#1086;&#1074;&#1072;&#1085;&#1080;&#1077;%201%20&#1082;&#1091;&#1088;&#1089;&#1072;\&#1040;&#1085;&#1082;&#1077;&#1090;&#1080;&#1088;&#1086;&#1074;&#1072;&#1085;&#1080;&#1077;%201%20&#1082;&#1091;&#1088;&#1089;&#1072;%202014\&#1056;&#1077;&#1079;&#1091;&#1083;&#1100;&#1090;&#1072;&#1090;&#1099;%20&#1072;&#1085;&#1082;&#1077;&#1090;&#1080;&#1088;&#1086;&#1074;&#1072;&#1085;&#1080;&#1103;\&#1048;&#1058;&#1054;&#1043;&#1048;%20&#1072;&#1085;&#1082;&#1077;&#1090;&#1080;&#1088;&#1086;&#1074;&#1072;&#1085;&#1080;&#1103;%201%20&#1082;&#1091;&#1088;&#1089;&#1082;&#1072;%202014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5;&#1072;&#1087;&#1082;&#1072;%20&#1057;&#1072;&#1079;&#1086;&#1085;&#1086;&#1074;&#1086;&#1081;%20&#1071;&#1085;&#1099;\&#1054;&#1058;&#1044;&#1045;&#1051;%20&#1050;&#1040;&#1063;&#1045;&#1057;&#1058;&#1042;&#1040;\&#1040;&#1085;&#1082;&#1077;&#1090;&#1080;&#1088;&#1086;&#1074;&#1072;&#1085;&#1080;&#1077;\&#1040;&#1085;&#1082;&#1077;&#1090;&#1080;&#1088;&#1086;&#1074;&#1072;&#1085;&#1080;&#1077;%201%20&#1082;&#1091;&#1088;&#1089;&#1072;\&#1040;&#1085;&#1082;&#1077;&#1090;&#1080;&#1088;&#1086;&#1074;&#1072;&#1085;&#1080;&#1077;%201%20&#1082;&#1091;&#1088;&#1089;&#1072;%202014\&#1056;&#1077;&#1079;&#1091;&#1083;&#1100;&#1090;&#1072;&#1090;&#1099;%20&#1072;&#1085;&#1082;&#1077;&#1090;&#1080;&#1088;&#1086;&#1074;&#1072;&#1085;&#1080;&#1103;\&#1048;&#1058;&#1054;&#1043;&#1048;%20&#1072;&#1085;&#1082;&#1077;&#1090;&#1080;&#1088;&#1086;&#1074;&#1072;&#1085;&#1080;&#1103;%201%20&#1082;&#1091;&#1088;&#1089;&#1082;&#1072;%202014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5;&#1072;&#1089;&#1090;&#1072;&#1089;&#1080;&#1103;\Desktop\&#1057;&#1090;&#1072;&#1090;&#1100;&#1103;\&#1058;&#1072;&#1073;&#1083;&#1080;&#1094;&#1072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5;&#1072;&#1087;&#1082;&#1072;%20&#1057;&#1072;&#1079;&#1086;&#1085;&#1086;&#1074;&#1086;&#1081;%20&#1071;&#1085;&#1099;\&#1054;&#1058;&#1044;&#1045;&#1051;%20&#1050;&#1040;&#1063;&#1045;&#1057;&#1058;&#1042;&#1040;\&#1042;&#1093;&#1086;&#1076;&#1085;&#1086;&#1081;%20&#1082;&#1086;&#1085;&#1090;&#1088;&#1086;&#1083;&#1100;\&#1042;&#1061;&#1054;&#1044;&#1053;&#1054;&#1049;%20&#1050;&#1054;&#1053;&#1058;&#1056;&#1054;&#1051;&#1068;%202013\&#1042;&#1093;&#1086;&#1076;&#1085;&#1086;&#1081;%2013%20-%201&#1082;&#1091;&#1088;&#1089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5;&#1072;&#1087;&#1082;&#1072;%20&#1057;&#1072;&#1079;&#1086;&#1085;&#1086;&#1074;&#1086;&#1081;%20&#1071;&#1085;&#1099;\&#1054;&#1058;&#1044;&#1045;&#1051;%20&#1050;&#1040;&#1063;&#1045;&#1057;&#1058;&#1042;&#1040;\&#1042;&#1093;&#1086;&#1076;&#1085;&#1086;&#1081;%20&#1082;&#1086;&#1085;&#1090;&#1088;&#1086;&#1083;&#1100;\&#1042;&#1061;&#1054;&#1044;&#1053;&#1054;&#1049;%20&#1050;&#1054;&#1053;&#1058;&#1056;&#1054;&#1051;&#1068;%202013\&#1042;&#1093;&#1086;&#1076;&#1085;&#1086;&#1081;%2013%20-%201&#1082;&#1091;&#1088;&#1089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5;&#1072;&#1087;&#1082;&#1072;%20&#1057;&#1072;&#1079;&#1086;&#1085;&#1086;&#1074;&#1086;&#1081;%20&#1071;&#1085;&#1099;\&#1054;&#1058;&#1044;&#1045;&#1051;%20&#1050;&#1040;&#1063;&#1045;&#1057;&#1058;&#1042;&#1040;\&#1050;&#1086;&#1084;&#1087;&#1083;&#1077;&#1082;&#1089;&#1085;&#1072;&#1103;\&#1050;&#1086;&#1084;&#1087;&#1083;&#1077;&#1082;&#1089;&#1085;&#1072;&#1103;%202014-2015%20&#1075;&#1075;.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76;&#1080;&#1089;&#1082;%20&#1044;\&#1050;&#1054;&#1051;&#1051;&#1045;&#1044;&#1046;\&#1054;&#1058;&#1044;&#1045;&#1051;%20&#1050;&#1040;&#1063;&#1045;&#1057;&#1058;&#1042;&#1040;\&#1056;&#1077;&#1081;&#1090;&#1080;&#1085;&#1075;&#1080;\&#1056;&#1077;&#1081;&#1090;&#1080;&#1085;&#1075;%20&#1089;&#1077;&#1085;&#1090;&#1103;&#1073;&#1088;&#1100;%202012%20&#1075;\&#1087;&#1088;&#1086;&#1075;&#1091;&#1083;&#1099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76;&#1080;&#1089;&#1082;%20&#1044;\&#1050;&#1054;&#1051;&#1051;&#1045;&#1044;&#1046;\&#1054;&#1058;&#1044;&#1045;&#1051;%20&#1050;&#1040;&#1063;&#1045;&#1057;&#1058;&#1042;&#1040;\&#1056;&#1077;&#1081;&#1090;&#1080;&#1085;&#1075;&#1080;\&#1056;&#1077;&#1081;&#1090;&#1080;&#1085;&#1075;%20&#1089;&#1077;&#1085;&#1090;&#1103;&#1073;&#1088;&#1100;%202012%20&#1075;\&#1087;&#1088;&#1086;&#1075;&#1091;&#1083;&#1099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5;&#1072;&#1087;&#1082;&#1072;%20&#1057;&#1072;&#1079;&#1086;&#1085;&#1086;&#1074;&#1086;&#1081;%20&#1071;&#1085;&#1099;\&#1054;&#1058;&#1044;&#1045;&#1051;%20&#1050;&#1040;&#1063;&#1045;&#1057;&#1058;&#1042;&#1040;\&#1040;&#1085;&#1082;&#1077;&#1090;&#1080;&#1088;&#1086;&#1074;&#1072;&#1085;&#1080;&#1077;\&#1040;&#1085;&#1082;&#1077;&#1090;&#1080;&#1088;&#1086;&#1074;&#1072;&#1085;&#1080;&#1077;%201%20&#1082;&#1091;&#1088;&#1089;&#1072;\&#1040;&#1085;&#1082;&#1077;&#1090;&#1080;&#1088;&#1086;&#1074;&#1072;&#1085;&#1080;&#1077;%201%20&#1082;&#1091;&#1088;&#1089;&#1072;%202014\&#1056;&#1077;&#1079;&#1091;&#1083;&#1100;&#1090;&#1072;&#1090;&#1099;%20&#1072;&#1085;&#1082;&#1077;&#1090;&#1080;&#1088;&#1086;&#1074;&#1072;&#1085;&#1080;&#1103;\&#1048;&#1058;&#1054;&#1043;&#1048;%20&#1072;&#1085;&#1082;&#1077;&#1090;&#1080;&#1088;&#1086;&#1074;&#1072;&#1085;&#1080;&#1103;%201%20&#1082;&#1091;&#1088;&#1089;&#1082;&#1072;%20201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5;&#1072;&#1087;&#1082;&#1072;%20&#1057;&#1072;&#1079;&#1086;&#1085;&#1086;&#1074;&#1086;&#1081;%20&#1071;&#1085;&#1099;\&#1054;&#1058;&#1044;&#1045;&#1051;%20&#1050;&#1040;&#1063;&#1045;&#1057;&#1058;&#1042;&#1040;\&#1040;&#1085;&#1082;&#1077;&#1090;&#1080;&#1088;&#1086;&#1074;&#1072;&#1085;&#1080;&#1077;\&#1040;&#1085;&#1082;&#1077;&#1090;&#1080;&#1088;&#1086;&#1074;&#1072;&#1085;&#1080;&#1077;%201%20&#1082;&#1091;&#1088;&#1089;&#1072;\&#1040;&#1085;&#1082;&#1077;&#1090;&#1080;&#1088;&#1086;&#1074;&#1072;&#1085;&#1080;&#1077;%201%20&#1082;&#1091;&#1088;&#1089;&#1072;%202014\&#1056;&#1077;&#1079;&#1091;&#1083;&#1100;&#1090;&#1072;&#1090;&#1099;%20&#1072;&#1085;&#1082;&#1077;&#1090;&#1080;&#1088;&#1086;&#1074;&#1072;&#1085;&#1080;&#1103;\&#1048;&#1058;&#1054;&#1043;&#1048;%20&#1072;&#1085;&#1082;&#1077;&#1090;&#1080;&#1088;&#1086;&#1074;&#1072;&#1085;&#1080;&#1103;%201%20&#1082;&#1091;&#1088;&#1089;&#1082;&#1072;%202014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5;&#1072;&#1087;&#1082;&#1072;%20&#1057;&#1072;&#1079;&#1086;&#1085;&#1086;&#1074;&#1086;&#1081;%20&#1071;&#1085;&#1099;\&#1054;&#1058;&#1044;&#1045;&#1051;%20&#1050;&#1040;&#1063;&#1045;&#1057;&#1058;&#1042;&#1040;\&#1040;&#1085;&#1082;&#1077;&#1090;&#1080;&#1088;&#1086;&#1074;&#1072;&#1085;&#1080;&#1077;\&#1040;&#1085;&#1082;&#1077;&#1090;&#1080;&#1088;&#1086;&#1074;&#1072;&#1085;&#1080;&#1077;%201%20&#1082;&#1091;&#1088;&#1089;&#1072;\&#1040;&#1085;&#1082;&#1077;&#1090;&#1080;&#1088;&#1086;&#1074;&#1072;&#1085;&#1080;&#1077;%201%20&#1082;&#1091;&#1088;&#1089;&#1072;%202014\&#1056;&#1077;&#1079;&#1091;&#1083;&#1100;&#1090;&#1072;&#1090;&#1099;%20&#1072;&#1085;&#1082;&#1077;&#1090;&#1080;&#1088;&#1086;&#1074;&#1072;&#1085;&#1080;&#1103;\&#1048;&#1058;&#1054;&#1043;&#1048;%20&#1072;&#1085;&#1082;&#1077;&#1090;&#1080;&#1088;&#1086;&#1074;&#1072;&#1085;&#1080;&#1103;%201%20&#1082;&#1091;&#1088;&#1089;&#1082;&#1072;%20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И - 13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'И-13'!$B$3</c:f>
              <c:strCache>
                <c:ptCount val="1"/>
                <c:pt idx="0">
                  <c:v>Общая успеваемость</c:v>
                </c:pt>
              </c:strCache>
            </c:strRef>
          </c:tx>
          <c:cat>
            <c:strRef>
              <c:f>'И-13'!$A$4:$A$11</c:f>
              <c:strCache>
                <c:ptCount val="8"/>
                <c:pt idx="0">
                  <c:v>Биология</c:v>
                </c:pt>
                <c:pt idx="1">
                  <c:v>Физика</c:v>
                </c:pt>
                <c:pt idx="2">
                  <c:v>Химия</c:v>
                </c:pt>
                <c:pt idx="3">
                  <c:v>История </c:v>
                </c:pt>
                <c:pt idx="4">
                  <c:v>Математика</c:v>
                </c:pt>
                <c:pt idx="5">
                  <c:v>Информатика (ИКТ)</c:v>
                </c:pt>
                <c:pt idx="6">
                  <c:v>Ин.яз</c:v>
                </c:pt>
                <c:pt idx="7">
                  <c:v>Литература</c:v>
                </c:pt>
              </c:strCache>
            </c:strRef>
          </c:cat>
          <c:val>
            <c:numRef>
              <c:f>'И-13'!$B$4:$B$11</c:f>
              <c:numCache>
                <c:formatCode>General</c:formatCode>
                <c:ptCount val="8"/>
                <c:pt idx="0">
                  <c:v>44.44</c:v>
                </c:pt>
                <c:pt idx="1">
                  <c:v>61.6</c:v>
                </c:pt>
                <c:pt idx="2">
                  <c:v>80</c:v>
                </c:pt>
                <c:pt idx="3">
                  <c:v>100</c:v>
                </c:pt>
                <c:pt idx="4">
                  <c:v>81.5</c:v>
                </c:pt>
                <c:pt idx="5">
                  <c:v>92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ser>
          <c:idx val="1"/>
          <c:order val="1"/>
          <c:tx>
            <c:strRef>
              <c:f>'И-13'!$C$3</c:f>
              <c:strCache>
                <c:ptCount val="1"/>
                <c:pt idx="0">
                  <c:v>Качественная успеваемость</c:v>
                </c:pt>
              </c:strCache>
            </c:strRef>
          </c:tx>
          <c:cat>
            <c:strRef>
              <c:f>'И-13'!$A$4:$A$11</c:f>
              <c:strCache>
                <c:ptCount val="8"/>
                <c:pt idx="0">
                  <c:v>Биология</c:v>
                </c:pt>
                <c:pt idx="1">
                  <c:v>Физика</c:v>
                </c:pt>
                <c:pt idx="2">
                  <c:v>Химия</c:v>
                </c:pt>
                <c:pt idx="3">
                  <c:v>История </c:v>
                </c:pt>
                <c:pt idx="4">
                  <c:v>Математика</c:v>
                </c:pt>
                <c:pt idx="5">
                  <c:v>Информатика (ИКТ)</c:v>
                </c:pt>
                <c:pt idx="6">
                  <c:v>Ин.яз</c:v>
                </c:pt>
                <c:pt idx="7">
                  <c:v>Литература</c:v>
                </c:pt>
              </c:strCache>
            </c:strRef>
          </c:cat>
          <c:val>
            <c:numRef>
              <c:f>'И-13'!$C$4:$C$11</c:f>
              <c:numCache>
                <c:formatCode>General</c:formatCode>
                <c:ptCount val="8"/>
                <c:pt idx="0">
                  <c:v>14.81</c:v>
                </c:pt>
                <c:pt idx="1">
                  <c:v>23</c:v>
                </c:pt>
                <c:pt idx="2">
                  <c:v>32</c:v>
                </c:pt>
                <c:pt idx="3">
                  <c:v>40</c:v>
                </c:pt>
                <c:pt idx="4">
                  <c:v>44.4</c:v>
                </c:pt>
                <c:pt idx="5">
                  <c:v>54</c:v>
                </c:pt>
                <c:pt idx="6">
                  <c:v>65.3</c:v>
                </c:pt>
                <c:pt idx="7">
                  <c:v>87</c:v>
                </c:pt>
              </c:numCache>
            </c:numRef>
          </c:val>
        </c:ser>
        <c:dLbls>
          <c:showVal val="1"/>
        </c:dLbls>
        <c:gapWidth val="95"/>
        <c:axId val="53475584"/>
        <c:axId val="53370880"/>
      </c:barChart>
      <c:catAx>
        <c:axId val="53475584"/>
        <c:scaling>
          <c:orientation val="minMax"/>
        </c:scaling>
        <c:axPos val="l"/>
        <c:numFmt formatCode="General" sourceLinked="1"/>
        <c:majorTickMark val="none"/>
        <c:tickLblPos val="nextTo"/>
        <c:crossAx val="53370880"/>
        <c:crosses val="autoZero"/>
        <c:auto val="1"/>
        <c:lblAlgn val="ctr"/>
        <c:lblOffset val="100"/>
      </c:catAx>
      <c:valAx>
        <c:axId val="53370880"/>
        <c:scaling>
          <c:orientation val="minMax"/>
        </c:scaling>
        <c:delete val="1"/>
        <c:axPos val="b"/>
        <c:numFmt formatCode="General" sourceLinked="1"/>
        <c:tickLblPos val="none"/>
        <c:crossAx val="53475584"/>
        <c:crosses val="autoZero"/>
        <c:crossBetween val="between"/>
      </c:valAx>
    </c:plotArea>
    <c:legend>
      <c:legendPos val="t"/>
      <c:layout/>
    </c:legend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/>
              <a:t>Какой</a:t>
            </a:r>
            <a:r>
              <a:rPr lang="ru-RU" sz="2400" baseline="0"/>
              <a:t> предмет труднее всего дается?</a:t>
            </a:r>
            <a:endParaRPr lang="ru-RU" sz="240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Лист1!$B$35</c:f>
              <c:strCache>
                <c:ptCount val="1"/>
                <c:pt idx="0">
                  <c:v>Количество
ответов, чел.</c:v>
                </c:pt>
              </c:strCache>
            </c:strRef>
          </c:tx>
          <c:cat>
            <c:strRef>
              <c:f>Лист1!$A$36:$A$46</c:f>
              <c:strCache>
                <c:ptCount val="11"/>
                <c:pt idx="0">
                  <c:v>Информатика</c:v>
                </c:pt>
                <c:pt idx="1">
                  <c:v>Рус.язык</c:v>
                </c:pt>
                <c:pt idx="2">
                  <c:v>История</c:v>
                </c:pt>
                <c:pt idx="3">
                  <c:v>Физ.культура</c:v>
                </c:pt>
                <c:pt idx="4">
                  <c:v>Ин.язык</c:v>
                </c:pt>
                <c:pt idx="5">
                  <c:v>Литература</c:v>
                </c:pt>
                <c:pt idx="6">
                  <c:v>Естествознание</c:v>
                </c:pt>
                <c:pt idx="7">
                  <c:v>Математика</c:v>
                </c:pt>
                <c:pt idx="8">
                  <c:v>Физика</c:v>
                </c:pt>
                <c:pt idx="9">
                  <c:v>Биология</c:v>
                </c:pt>
                <c:pt idx="10">
                  <c:v>Химия</c:v>
                </c:pt>
              </c:strCache>
            </c:strRef>
          </c:cat>
          <c:val>
            <c:numRef>
              <c:f>Лист1!$B$36:$B$46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7</c:v>
                </c:pt>
                <c:pt idx="6">
                  <c:v>15</c:v>
                </c:pt>
                <c:pt idx="7">
                  <c:v>19</c:v>
                </c:pt>
                <c:pt idx="8">
                  <c:v>63</c:v>
                </c:pt>
                <c:pt idx="9">
                  <c:v>68</c:v>
                </c:pt>
                <c:pt idx="10">
                  <c:v>68</c:v>
                </c:pt>
              </c:numCache>
            </c:numRef>
          </c:val>
        </c:ser>
        <c:ser>
          <c:idx val="1"/>
          <c:order val="1"/>
          <c:tx>
            <c:strRef>
              <c:f>Лист1!$C$35</c:f>
              <c:strCache>
                <c:ptCount val="1"/>
                <c:pt idx="0">
                  <c:v>Количество ответов, %
</c:v>
                </c:pt>
              </c:strCache>
            </c:strRef>
          </c:tx>
          <c:cat>
            <c:strRef>
              <c:f>Лист1!$A$36:$A$46</c:f>
              <c:strCache>
                <c:ptCount val="11"/>
                <c:pt idx="0">
                  <c:v>Информатика</c:v>
                </c:pt>
                <c:pt idx="1">
                  <c:v>Рус.язык</c:v>
                </c:pt>
                <c:pt idx="2">
                  <c:v>История</c:v>
                </c:pt>
                <c:pt idx="3">
                  <c:v>Физ.культура</c:v>
                </c:pt>
                <c:pt idx="4">
                  <c:v>Ин.язык</c:v>
                </c:pt>
                <c:pt idx="5">
                  <c:v>Литература</c:v>
                </c:pt>
                <c:pt idx="6">
                  <c:v>Естествознание</c:v>
                </c:pt>
                <c:pt idx="7">
                  <c:v>Математика</c:v>
                </c:pt>
                <c:pt idx="8">
                  <c:v>Физика</c:v>
                </c:pt>
                <c:pt idx="9">
                  <c:v>Биология</c:v>
                </c:pt>
                <c:pt idx="10">
                  <c:v>Химия</c:v>
                </c:pt>
              </c:strCache>
            </c:strRef>
          </c:cat>
          <c:val>
            <c:numRef>
              <c:f>Лист1!$C$36:$C$46</c:f>
              <c:numCache>
                <c:formatCode>General</c:formatCode>
                <c:ptCount val="11"/>
                <c:pt idx="0">
                  <c:v>0.33000000000000085</c:v>
                </c:pt>
                <c:pt idx="1">
                  <c:v>0.33000000000000085</c:v>
                </c:pt>
                <c:pt idx="2">
                  <c:v>0.66000000000000159</c:v>
                </c:pt>
                <c:pt idx="3">
                  <c:v>0.99</c:v>
                </c:pt>
                <c:pt idx="4">
                  <c:v>1.33</c:v>
                </c:pt>
                <c:pt idx="5">
                  <c:v>2.3199999999999967</c:v>
                </c:pt>
                <c:pt idx="6">
                  <c:v>4.9800000000000004</c:v>
                </c:pt>
                <c:pt idx="7">
                  <c:v>6.31</c:v>
                </c:pt>
                <c:pt idx="8">
                  <c:v>20.93</c:v>
                </c:pt>
                <c:pt idx="9">
                  <c:v>22.59</c:v>
                </c:pt>
                <c:pt idx="10">
                  <c:v>22.59</c:v>
                </c:pt>
              </c:numCache>
            </c:numRef>
          </c:val>
        </c:ser>
        <c:dLbls>
          <c:showVal val="1"/>
        </c:dLbls>
        <c:overlap val="-25"/>
        <c:axId val="54616448"/>
        <c:axId val="54617984"/>
      </c:barChart>
      <c:catAx>
        <c:axId val="5461644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4617984"/>
        <c:crosses val="autoZero"/>
        <c:auto val="1"/>
        <c:lblAlgn val="ctr"/>
        <c:lblOffset val="100"/>
      </c:catAx>
      <c:valAx>
        <c:axId val="54617984"/>
        <c:scaling>
          <c:orientation val="minMax"/>
        </c:scaling>
        <c:delete val="1"/>
        <c:axPos val="b"/>
        <c:numFmt formatCode="General" sourceLinked="1"/>
        <c:tickLblPos val="none"/>
        <c:crossAx val="5461644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800"/>
            </a:pPr>
            <a:r>
              <a:rPr lang="ru-RU" sz="2800"/>
              <a:t>Какой</a:t>
            </a:r>
            <a:r>
              <a:rPr lang="ru-RU" sz="2800" baseline="0"/>
              <a:t> предмет нравится?</a:t>
            </a:r>
            <a:endParaRPr lang="ru-RU" sz="280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Лист1!$B$49</c:f>
              <c:strCache>
                <c:ptCount val="1"/>
                <c:pt idx="0">
                  <c:v>Количество
ответов, чел.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Лист1!$A$50:$A$59</c:f>
              <c:strCache>
                <c:ptCount val="10"/>
                <c:pt idx="0">
                  <c:v>Биология</c:v>
                </c:pt>
                <c:pt idx="1">
                  <c:v>Ин.язык</c:v>
                </c:pt>
                <c:pt idx="2">
                  <c:v>Информатика</c:v>
                </c:pt>
                <c:pt idx="3">
                  <c:v>История</c:v>
                </c:pt>
                <c:pt idx="4">
                  <c:v>Литература</c:v>
                </c:pt>
                <c:pt idx="5">
                  <c:v>Физика</c:v>
                </c:pt>
                <c:pt idx="6">
                  <c:v>Рус.язык</c:v>
                </c:pt>
                <c:pt idx="7">
                  <c:v>Обществознание</c:v>
                </c:pt>
                <c:pt idx="8">
                  <c:v>Физ.культура</c:v>
                </c:pt>
                <c:pt idx="9">
                  <c:v>Математика</c:v>
                </c:pt>
              </c:strCache>
            </c:strRef>
          </c:cat>
          <c:val>
            <c:numRef>
              <c:f>Лист1!$B$50:$B$59</c:f>
              <c:numCache>
                <c:formatCode>General</c:formatCode>
                <c:ptCount val="10"/>
                <c:pt idx="0">
                  <c:v>1</c:v>
                </c:pt>
                <c:pt idx="1">
                  <c:v>5</c:v>
                </c:pt>
                <c:pt idx="2">
                  <c:v>6</c:v>
                </c:pt>
                <c:pt idx="3">
                  <c:v>11</c:v>
                </c:pt>
                <c:pt idx="4">
                  <c:v>37</c:v>
                </c:pt>
                <c:pt idx="5">
                  <c:v>41</c:v>
                </c:pt>
                <c:pt idx="6">
                  <c:v>54</c:v>
                </c:pt>
                <c:pt idx="7">
                  <c:v>63</c:v>
                </c:pt>
                <c:pt idx="8">
                  <c:v>72</c:v>
                </c:pt>
                <c:pt idx="9">
                  <c:v>75</c:v>
                </c:pt>
              </c:numCache>
            </c:numRef>
          </c:val>
        </c:ser>
        <c:ser>
          <c:idx val="1"/>
          <c:order val="1"/>
          <c:tx>
            <c:strRef>
              <c:f>Лист1!$C$49</c:f>
              <c:strCache>
                <c:ptCount val="1"/>
                <c:pt idx="0">
                  <c:v>Количество ответов, %
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Лист1!$A$50:$A$59</c:f>
              <c:strCache>
                <c:ptCount val="10"/>
                <c:pt idx="0">
                  <c:v>Биология</c:v>
                </c:pt>
                <c:pt idx="1">
                  <c:v>Ин.язык</c:v>
                </c:pt>
                <c:pt idx="2">
                  <c:v>Информатика</c:v>
                </c:pt>
                <c:pt idx="3">
                  <c:v>История</c:v>
                </c:pt>
                <c:pt idx="4">
                  <c:v>Литература</c:v>
                </c:pt>
                <c:pt idx="5">
                  <c:v>Физика</c:v>
                </c:pt>
                <c:pt idx="6">
                  <c:v>Рус.язык</c:v>
                </c:pt>
                <c:pt idx="7">
                  <c:v>Обществознание</c:v>
                </c:pt>
                <c:pt idx="8">
                  <c:v>Физ.культура</c:v>
                </c:pt>
                <c:pt idx="9">
                  <c:v>Математика</c:v>
                </c:pt>
              </c:strCache>
            </c:strRef>
          </c:cat>
          <c:val>
            <c:numRef>
              <c:f>Лист1!$C$50:$C$59</c:f>
              <c:numCache>
                <c:formatCode>General</c:formatCode>
                <c:ptCount val="10"/>
                <c:pt idx="0">
                  <c:v>0.33000000000000085</c:v>
                </c:pt>
                <c:pt idx="1">
                  <c:v>1.6600000000000001</c:v>
                </c:pt>
                <c:pt idx="2">
                  <c:v>1.9900000000000027</c:v>
                </c:pt>
                <c:pt idx="3">
                  <c:v>3.65</c:v>
                </c:pt>
                <c:pt idx="4">
                  <c:v>12.29</c:v>
                </c:pt>
                <c:pt idx="5">
                  <c:v>13.62</c:v>
                </c:pt>
                <c:pt idx="6">
                  <c:v>17.939999999999987</c:v>
                </c:pt>
                <c:pt idx="7">
                  <c:v>20.93</c:v>
                </c:pt>
                <c:pt idx="8">
                  <c:v>23.919999999999987</c:v>
                </c:pt>
                <c:pt idx="9">
                  <c:v>24.919999999999987</c:v>
                </c:pt>
              </c:numCache>
            </c:numRef>
          </c:val>
        </c:ser>
        <c:dLbls>
          <c:showVal val="1"/>
        </c:dLbls>
        <c:overlap val="-25"/>
        <c:axId val="54542336"/>
        <c:axId val="54543872"/>
      </c:barChart>
      <c:catAx>
        <c:axId val="5454233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54543872"/>
        <c:crosses val="autoZero"/>
        <c:auto val="1"/>
        <c:lblAlgn val="ctr"/>
        <c:lblOffset val="100"/>
      </c:catAx>
      <c:valAx>
        <c:axId val="54543872"/>
        <c:scaling>
          <c:orientation val="minMax"/>
        </c:scaling>
        <c:delete val="1"/>
        <c:axPos val="b"/>
        <c:numFmt formatCode="General" sourceLinked="1"/>
        <c:tickLblPos val="none"/>
        <c:crossAx val="5454233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/>
            </a:pPr>
            <a:r>
              <a:rPr lang="ru-RU" sz="2000"/>
              <a:t>Почему испытываете трудности в обучении?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Лист1!$B$62</c:f>
              <c:strCache>
                <c:ptCount val="1"/>
                <c:pt idx="0">
                  <c:v>Количество
ответов, чел.</c:v>
                </c:pt>
              </c:strCache>
            </c:strRef>
          </c:tx>
          <c:cat>
            <c:strRef>
              <c:f>Лист1!$A$63:$A$67</c:f>
              <c:strCache>
                <c:ptCount val="5"/>
                <c:pt idx="0">
                  <c:v>Не складываются отношения в группе</c:v>
                </c:pt>
                <c:pt idx="1">
                  <c:v>Предмет не нужен для будущей профессии</c:v>
                </c:pt>
                <c:pt idx="2">
                  <c:v>Высокие требования к предмету</c:v>
                </c:pt>
                <c:pt idx="3">
                  <c:v>Ваш вариант</c:v>
                </c:pt>
                <c:pt idx="4">
                  <c:v>Малопонятен сам предмет</c:v>
                </c:pt>
              </c:strCache>
            </c:strRef>
          </c:cat>
          <c:val>
            <c:numRef>
              <c:f>Лист1!$B$63:$B$67</c:f>
              <c:numCache>
                <c:formatCode>General</c:formatCode>
                <c:ptCount val="5"/>
                <c:pt idx="0">
                  <c:v>4</c:v>
                </c:pt>
                <c:pt idx="1">
                  <c:v>37</c:v>
                </c:pt>
                <c:pt idx="2">
                  <c:v>51</c:v>
                </c:pt>
                <c:pt idx="3">
                  <c:v>80</c:v>
                </c:pt>
                <c:pt idx="4">
                  <c:v>130</c:v>
                </c:pt>
              </c:numCache>
            </c:numRef>
          </c:val>
        </c:ser>
        <c:ser>
          <c:idx val="1"/>
          <c:order val="1"/>
          <c:tx>
            <c:strRef>
              <c:f>Лист1!$C$62</c:f>
              <c:strCache>
                <c:ptCount val="1"/>
                <c:pt idx="0">
                  <c:v>Количество ответов, %
</c:v>
                </c:pt>
              </c:strCache>
            </c:strRef>
          </c:tx>
          <c:cat>
            <c:strRef>
              <c:f>Лист1!$A$63:$A$67</c:f>
              <c:strCache>
                <c:ptCount val="5"/>
                <c:pt idx="0">
                  <c:v>Не складываются отношения в группе</c:v>
                </c:pt>
                <c:pt idx="1">
                  <c:v>Предмет не нужен для будущей профессии</c:v>
                </c:pt>
                <c:pt idx="2">
                  <c:v>Высокие требования к предмету</c:v>
                </c:pt>
                <c:pt idx="3">
                  <c:v>Ваш вариант</c:v>
                </c:pt>
                <c:pt idx="4">
                  <c:v>Малопонятен сам предмет</c:v>
                </c:pt>
              </c:strCache>
            </c:strRef>
          </c:cat>
          <c:val>
            <c:numRef>
              <c:f>Лист1!$C$63:$C$67</c:f>
              <c:numCache>
                <c:formatCode>General</c:formatCode>
                <c:ptCount val="5"/>
                <c:pt idx="0">
                  <c:v>1.33</c:v>
                </c:pt>
                <c:pt idx="1">
                  <c:v>12.29</c:v>
                </c:pt>
                <c:pt idx="2">
                  <c:v>16.939999999999987</c:v>
                </c:pt>
                <c:pt idx="3">
                  <c:v>26.58</c:v>
                </c:pt>
                <c:pt idx="4">
                  <c:v>43.190000000000012</c:v>
                </c:pt>
              </c:numCache>
            </c:numRef>
          </c:val>
        </c:ser>
        <c:dLbls>
          <c:showVal val="1"/>
        </c:dLbls>
        <c:overlap val="-25"/>
        <c:axId val="54558080"/>
        <c:axId val="54563968"/>
      </c:barChart>
      <c:catAx>
        <c:axId val="54558080"/>
        <c:scaling>
          <c:orientation val="minMax"/>
        </c:scaling>
        <c:axPos val="l"/>
        <c:majorTickMark val="none"/>
        <c:tickLblPos val="nextTo"/>
        <c:crossAx val="54563968"/>
        <c:crosses val="autoZero"/>
        <c:auto val="1"/>
        <c:lblAlgn val="ctr"/>
        <c:lblOffset val="100"/>
      </c:catAx>
      <c:valAx>
        <c:axId val="54563968"/>
        <c:scaling>
          <c:orientation val="minMax"/>
        </c:scaling>
        <c:delete val="1"/>
        <c:axPos val="b"/>
        <c:numFmt formatCode="General" sourceLinked="1"/>
        <c:tickLblPos val="none"/>
        <c:crossAx val="54558080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4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/>
              <a:t>Атмосфера в группе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Лист1!$B$70</c:f>
              <c:strCache>
                <c:ptCount val="1"/>
                <c:pt idx="0">
                  <c:v>Количество
ответов, чел.</c:v>
                </c:pt>
              </c:strCache>
            </c:strRef>
          </c:tx>
          <c:cat>
            <c:strRef>
              <c:f>Лист1!$A$71:$A$76</c:f>
              <c:strCache>
                <c:ptCount val="6"/>
                <c:pt idx="0">
                  <c:v>Нет общего языка</c:v>
                </c:pt>
                <c:pt idx="1">
                  <c:v>Процветает соперничество</c:v>
                </c:pt>
                <c:pt idx="2">
                  <c:v>Каждый сам по себе</c:v>
                </c:pt>
                <c:pt idx="3">
                  <c:v>Дружная</c:v>
                </c:pt>
                <c:pt idx="4">
                  <c:v>Свой вариант </c:v>
                </c:pt>
                <c:pt idx="5">
                  <c:v>Деловая </c:v>
                </c:pt>
              </c:strCache>
            </c:strRef>
          </c:cat>
          <c:val>
            <c:numRef>
              <c:f>Лист1!$B$71:$B$76</c:f>
              <c:numCache>
                <c:formatCode>General</c:formatCode>
                <c:ptCount val="6"/>
                <c:pt idx="0">
                  <c:v>6</c:v>
                </c:pt>
                <c:pt idx="1">
                  <c:v>6</c:v>
                </c:pt>
                <c:pt idx="2">
                  <c:v>35</c:v>
                </c:pt>
                <c:pt idx="3">
                  <c:v>39</c:v>
                </c:pt>
                <c:pt idx="4">
                  <c:v>74</c:v>
                </c:pt>
                <c:pt idx="5">
                  <c:v>121</c:v>
                </c:pt>
              </c:numCache>
            </c:numRef>
          </c:val>
        </c:ser>
        <c:ser>
          <c:idx val="1"/>
          <c:order val="1"/>
          <c:tx>
            <c:strRef>
              <c:f>Лист1!$C$70</c:f>
              <c:strCache>
                <c:ptCount val="1"/>
                <c:pt idx="0">
                  <c:v>Количество ответов, %
</c:v>
                </c:pt>
              </c:strCache>
            </c:strRef>
          </c:tx>
          <c:cat>
            <c:strRef>
              <c:f>Лист1!$A$71:$A$76</c:f>
              <c:strCache>
                <c:ptCount val="6"/>
                <c:pt idx="0">
                  <c:v>Нет общего языка</c:v>
                </c:pt>
                <c:pt idx="1">
                  <c:v>Процветает соперничество</c:v>
                </c:pt>
                <c:pt idx="2">
                  <c:v>Каждый сам по себе</c:v>
                </c:pt>
                <c:pt idx="3">
                  <c:v>Дружная</c:v>
                </c:pt>
                <c:pt idx="4">
                  <c:v>Свой вариант </c:v>
                </c:pt>
                <c:pt idx="5">
                  <c:v>Деловая </c:v>
                </c:pt>
              </c:strCache>
            </c:strRef>
          </c:cat>
          <c:val>
            <c:numRef>
              <c:f>Лист1!$C$71:$C$76</c:f>
              <c:numCache>
                <c:formatCode>General</c:formatCode>
                <c:ptCount val="6"/>
                <c:pt idx="0">
                  <c:v>1.9900000000000027</c:v>
                </c:pt>
                <c:pt idx="1">
                  <c:v>1.9900000000000027</c:v>
                </c:pt>
                <c:pt idx="2">
                  <c:v>11.629999999999999</c:v>
                </c:pt>
                <c:pt idx="3">
                  <c:v>12.96</c:v>
                </c:pt>
                <c:pt idx="4">
                  <c:v>24.58</c:v>
                </c:pt>
                <c:pt idx="5">
                  <c:v>40.200000000000003</c:v>
                </c:pt>
              </c:numCache>
            </c:numRef>
          </c:val>
        </c:ser>
        <c:dLbls>
          <c:showVal val="1"/>
        </c:dLbls>
        <c:overlap val="-25"/>
        <c:axId val="54680576"/>
        <c:axId val="54686464"/>
      </c:barChart>
      <c:catAx>
        <c:axId val="54680576"/>
        <c:scaling>
          <c:orientation val="minMax"/>
        </c:scaling>
        <c:axPos val="l"/>
        <c:majorTickMark val="none"/>
        <c:tickLblPos val="nextTo"/>
        <c:crossAx val="54686464"/>
        <c:crosses val="autoZero"/>
        <c:auto val="1"/>
        <c:lblAlgn val="ctr"/>
        <c:lblOffset val="100"/>
      </c:catAx>
      <c:valAx>
        <c:axId val="54686464"/>
        <c:scaling>
          <c:orientation val="minMax"/>
        </c:scaling>
        <c:delete val="1"/>
        <c:axPos val="b"/>
        <c:numFmt formatCode="General" sourceLinked="1"/>
        <c:tickLblPos val="none"/>
        <c:crossAx val="54680576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6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/>
              <a:t>Отношение</a:t>
            </a:r>
            <a:r>
              <a:rPr lang="ru-RU" sz="2400" baseline="0"/>
              <a:t> преподавателей</a:t>
            </a:r>
            <a:endParaRPr lang="ru-RU" sz="2400"/>
          </a:p>
        </c:rich>
      </c:tx>
      <c:layout>
        <c:manualLayout>
          <c:xMode val="edge"/>
          <c:yMode val="edge"/>
          <c:x val="0.24877943889184426"/>
          <c:y val="3.9249364538426403E-2"/>
        </c:manualLayout>
      </c:layout>
    </c:title>
    <c:plotArea>
      <c:layout>
        <c:manualLayout>
          <c:layoutTarget val="inner"/>
          <c:xMode val="edge"/>
          <c:yMode val="edge"/>
          <c:x val="0.30078740157480344"/>
          <c:y val="0.26919218431029457"/>
          <c:w val="0.65513546343897167"/>
          <c:h val="0.64326572814761762"/>
        </c:manualLayout>
      </c:layout>
      <c:bar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Лист1!$A$82:$A$86</c:f>
              <c:strCache>
                <c:ptCount val="5"/>
                <c:pt idx="0">
                  <c:v>Высокомерное</c:v>
                </c:pt>
                <c:pt idx="1">
                  <c:v>Мне оно безразлично</c:v>
                </c:pt>
                <c:pt idx="2">
                  <c:v>Равнодушное</c:v>
                </c:pt>
                <c:pt idx="3">
                  <c:v>Заинтересованное</c:v>
                </c:pt>
                <c:pt idx="4">
                  <c:v>Доброжелательное </c:v>
                </c:pt>
              </c:strCache>
            </c:strRef>
          </c:cat>
          <c:val>
            <c:numRef>
              <c:f>Лист1!$B$82:$B$86</c:f>
              <c:numCache>
                <c:formatCode>General</c:formatCode>
                <c:ptCount val="5"/>
                <c:pt idx="0">
                  <c:v>3</c:v>
                </c:pt>
                <c:pt idx="1">
                  <c:v>17</c:v>
                </c:pt>
                <c:pt idx="2">
                  <c:v>30</c:v>
                </c:pt>
                <c:pt idx="3">
                  <c:v>38</c:v>
                </c:pt>
                <c:pt idx="4">
                  <c:v>217</c:v>
                </c:pt>
              </c:numCache>
            </c:numRef>
          </c:val>
        </c:ser>
        <c:ser>
          <c:idx val="1"/>
          <c:order val="1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Лист1!$A$82:$A$86</c:f>
              <c:strCache>
                <c:ptCount val="5"/>
                <c:pt idx="0">
                  <c:v>Высокомерное</c:v>
                </c:pt>
                <c:pt idx="1">
                  <c:v>Мне оно безразлично</c:v>
                </c:pt>
                <c:pt idx="2">
                  <c:v>Равнодушное</c:v>
                </c:pt>
                <c:pt idx="3">
                  <c:v>Заинтересованное</c:v>
                </c:pt>
                <c:pt idx="4">
                  <c:v>Доброжелательное </c:v>
                </c:pt>
              </c:strCache>
            </c:strRef>
          </c:cat>
          <c:val>
            <c:numRef>
              <c:f>Лист1!$C$82:$C$86</c:f>
              <c:numCache>
                <c:formatCode>General</c:formatCode>
                <c:ptCount val="5"/>
                <c:pt idx="0">
                  <c:v>0.99</c:v>
                </c:pt>
                <c:pt idx="1">
                  <c:v>5.6499999999999995</c:v>
                </c:pt>
                <c:pt idx="2">
                  <c:v>9.9700000000000006</c:v>
                </c:pt>
                <c:pt idx="3">
                  <c:v>12.62</c:v>
                </c:pt>
                <c:pt idx="4">
                  <c:v>72.09</c:v>
                </c:pt>
              </c:numCache>
            </c:numRef>
          </c:val>
        </c:ser>
        <c:dLbls>
          <c:showVal val="1"/>
        </c:dLbls>
        <c:overlap val="-25"/>
        <c:axId val="54721152"/>
        <c:axId val="54739328"/>
      </c:barChart>
      <c:catAx>
        <c:axId val="5472115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4739328"/>
        <c:crosses val="autoZero"/>
        <c:auto val="1"/>
        <c:lblAlgn val="ctr"/>
        <c:lblOffset val="100"/>
      </c:catAx>
      <c:valAx>
        <c:axId val="54739328"/>
        <c:scaling>
          <c:orientation val="minMax"/>
        </c:scaling>
        <c:delete val="1"/>
        <c:axPos val="b"/>
        <c:numFmt formatCode="General" sourceLinked="1"/>
        <c:tickLblPos val="none"/>
        <c:crossAx val="54721152"/>
        <c:crosses val="autoZero"/>
        <c:crossBetween val="between"/>
      </c:valAx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/>
              <a:t>Поступили</a:t>
            </a:r>
            <a:r>
              <a:rPr lang="ru-RU" sz="2400" baseline="0"/>
              <a:t> бы в колледж снова?</a:t>
            </a:r>
            <a:endParaRPr lang="ru-RU" sz="24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Лист1!$B$93</c:f>
              <c:strCache>
                <c:ptCount val="1"/>
                <c:pt idx="0">
                  <c:v>Количество
ответов, чел.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Лист1!$A$94:$A$96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Воздержались</c:v>
                </c:pt>
              </c:strCache>
            </c:strRef>
          </c:cat>
          <c:val>
            <c:numRef>
              <c:f>Лист1!$B$94:$B$96</c:f>
              <c:numCache>
                <c:formatCode>General</c:formatCode>
                <c:ptCount val="3"/>
                <c:pt idx="0">
                  <c:v>251</c:v>
                </c:pt>
                <c:pt idx="1">
                  <c:v>32</c:v>
                </c:pt>
                <c:pt idx="2">
                  <c:v>18</c:v>
                </c:pt>
              </c:numCache>
            </c:numRef>
          </c:val>
        </c:ser>
        <c:ser>
          <c:idx val="1"/>
          <c:order val="1"/>
          <c:tx>
            <c:strRef>
              <c:f>Лист1!$C$93</c:f>
              <c:strCache>
                <c:ptCount val="1"/>
                <c:pt idx="0">
                  <c:v>Количество ответов, %
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Лист1!$A$94:$A$96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Воздержались</c:v>
                </c:pt>
              </c:strCache>
            </c:strRef>
          </c:cat>
          <c:val>
            <c:numRef>
              <c:f>Лист1!$C$94:$C$96</c:f>
              <c:numCache>
                <c:formatCode>General</c:formatCode>
                <c:ptCount val="3"/>
                <c:pt idx="0">
                  <c:v>83.39</c:v>
                </c:pt>
                <c:pt idx="1">
                  <c:v>10.629999999999999</c:v>
                </c:pt>
                <c:pt idx="2">
                  <c:v>5.98</c:v>
                </c:pt>
              </c:numCache>
            </c:numRef>
          </c:val>
        </c:ser>
        <c:dLbls>
          <c:showVal val="1"/>
        </c:dLbls>
        <c:overlap val="-25"/>
        <c:axId val="54769536"/>
        <c:axId val="54771072"/>
      </c:barChart>
      <c:catAx>
        <c:axId val="547695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54771072"/>
        <c:crosses val="autoZero"/>
        <c:auto val="1"/>
        <c:lblAlgn val="ctr"/>
        <c:lblOffset val="100"/>
      </c:catAx>
      <c:valAx>
        <c:axId val="54771072"/>
        <c:scaling>
          <c:orientation val="minMax"/>
        </c:scaling>
        <c:delete val="1"/>
        <c:axPos val="l"/>
        <c:numFmt formatCode="General" sourceLinked="1"/>
        <c:tickLblPos val="none"/>
        <c:crossAx val="5476953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Общая оценка</c:v>
                </c:pt>
              </c:strCache>
            </c:strRef>
          </c:tx>
          <c:marker>
            <c:symbol val="none"/>
          </c:marker>
          <c:cat>
            <c:strRef>
              <c:f>Лист1!$A$2:$A$15</c:f>
              <c:strCache>
                <c:ptCount val="14"/>
                <c:pt idx="0">
                  <c:v>Преобладает жизнерадостное настроение</c:v>
                </c:pt>
                <c:pt idx="1">
                  <c:v>Преобладает доброжелательность во взаимоотношениях</c:v>
                </c:pt>
                <c:pt idx="2">
                  <c:v>Существует взаимное расположение и понимание</c:v>
                </c:pt>
                <c:pt idx="3">
                  <c:v>Членам коллектива нравится участвовать в совместных делах</c:v>
                </c:pt>
                <c:pt idx="4">
                  <c:v>Успехи или неудачи отдельных членов коллектива вызывают сопереживание</c:v>
                </c:pt>
                <c:pt idx="5">
                  <c:v>Преобладают одобрение и поддержка</c:v>
                </c:pt>
                <c:pt idx="6">
                  <c:v>Члены коллектива с уважение относятся ко мнению друг друга</c:v>
                </c:pt>
                <c:pt idx="7">
                  <c:v>В трудные для коллектива минуты происходит эмоциональное соединение</c:v>
                </c:pt>
                <c:pt idx="8">
                  <c:v>Достижения или неудачи переживаются всеми как свои собственные</c:v>
                </c:pt>
                <c:pt idx="9">
                  <c:v>Коллектив доброжелательно относится к новым членам</c:v>
                </c:pt>
                <c:pt idx="10">
                  <c:v>Коллектив активен, полон энергии</c:v>
                </c:pt>
                <c:pt idx="11">
                  <c:v>Коллектив быстро откликается, если нужно сделать полезное дело</c:v>
                </c:pt>
                <c:pt idx="12">
                  <c:v>В коллективе существует справедливое отношение ко всем членам</c:v>
                </c:pt>
                <c:pt idx="13">
                  <c:v>Появляется чувство гордости за коллектив, если его отмечают руководители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58</c:v>
                </c:pt>
                <c:pt idx="1">
                  <c:v>103</c:v>
                </c:pt>
                <c:pt idx="2">
                  <c:v>101</c:v>
                </c:pt>
                <c:pt idx="3">
                  <c:v>60</c:v>
                </c:pt>
                <c:pt idx="4">
                  <c:v>91</c:v>
                </c:pt>
                <c:pt idx="5">
                  <c:v>85</c:v>
                </c:pt>
                <c:pt idx="6">
                  <c:v>83</c:v>
                </c:pt>
                <c:pt idx="7">
                  <c:v>103</c:v>
                </c:pt>
                <c:pt idx="8">
                  <c:v>65</c:v>
                </c:pt>
                <c:pt idx="9">
                  <c:v>112</c:v>
                </c:pt>
                <c:pt idx="10">
                  <c:v>65</c:v>
                </c:pt>
                <c:pt idx="11">
                  <c:v>91</c:v>
                </c:pt>
                <c:pt idx="12">
                  <c:v>54</c:v>
                </c:pt>
                <c:pt idx="13">
                  <c:v>81</c:v>
                </c:pt>
              </c:numCache>
            </c:numRef>
          </c:val>
        </c:ser>
        <c:axId val="55007872"/>
        <c:axId val="55009664"/>
      </c:radarChart>
      <c:catAx>
        <c:axId val="55007872"/>
        <c:scaling>
          <c:orientation val="minMax"/>
        </c:scaling>
        <c:axPos val="b"/>
        <c:majorGridlines/>
        <c:tickLblPos val="nextTo"/>
        <c:crossAx val="55009664"/>
        <c:crosses val="autoZero"/>
        <c:auto val="1"/>
        <c:lblAlgn val="ctr"/>
        <c:lblOffset val="100"/>
      </c:catAx>
      <c:valAx>
        <c:axId val="55009664"/>
        <c:scaling>
          <c:orientation val="minMax"/>
        </c:scaling>
        <c:axPos val="l"/>
        <c:majorGridlines/>
        <c:numFmt formatCode="General" sourceLinked="1"/>
        <c:majorTickMark val="cross"/>
        <c:tickLblPos val="nextTo"/>
        <c:crossAx val="55007872"/>
        <c:crosses val="autoZero"/>
        <c:crossBetween val="between"/>
      </c:valAx>
    </c:plotArea>
    <c:plotVisOnly val="1"/>
    <c:dispBlanksAs val="gap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2"/>
  <c:chart>
    <c:title>
      <c:tx>
        <c:rich>
          <a:bodyPr/>
          <a:lstStyle/>
          <a:p>
            <a:pPr>
              <a:defRPr/>
            </a:pPr>
            <a:r>
              <a:rPr lang="ru-RU" sz="1600"/>
              <a:t>Оценка студентов по следующим параметрам:</a:t>
            </a:r>
          </a:p>
        </c:rich>
      </c:tx>
      <c:layout/>
    </c:title>
    <c:plotArea>
      <c:layout/>
      <c:barChart>
        <c:barDir val="bar"/>
        <c:grouping val="percentStacked"/>
        <c:ser>
          <c:idx val="0"/>
          <c:order val="0"/>
          <c:tx>
            <c:strRef>
              <c:f>Лист1!$B$2</c:f>
              <c:strCache>
                <c:ptCount val="1"/>
                <c:pt idx="0">
                  <c:v>Более чем достаточно</c:v>
                </c:pt>
              </c:strCache>
            </c:strRef>
          </c:tx>
          <c:cat>
            <c:strRef>
              <c:f>Лист1!$A$3:$A$9</c:f>
              <c:strCache>
                <c:ptCount val="7"/>
                <c:pt idx="0">
                  <c:v>Уровень освоения техники</c:v>
                </c:pt>
                <c:pt idx="1">
                  <c:v>Навыки делового общения</c:v>
                </c:pt>
                <c:pt idx="2">
                  <c:v>Ответственность и исполнительность</c:v>
                </c:pt>
                <c:pt idx="3">
                  <c:v>Творческий подход</c:v>
                </c:pt>
                <c:pt idx="4">
                  <c:v>Инициативность</c:v>
                </c:pt>
                <c:pt idx="5">
                  <c:v>Способность быстро обучаться</c:v>
                </c:pt>
                <c:pt idx="6">
                  <c:v>Степень воспитанности</c:v>
                </c:pt>
              </c:strCache>
            </c:strRef>
          </c:cat>
          <c:val>
            <c:numRef>
              <c:f>Лист1!$B$3:$B$9</c:f>
              <c:numCache>
                <c:formatCode>0.0%</c:formatCode>
                <c:ptCount val="7"/>
                <c:pt idx="0">
                  <c:v>0.19600000000000001</c:v>
                </c:pt>
                <c:pt idx="1">
                  <c:v>0.19600000000000001</c:v>
                </c:pt>
                <c:pt idx="2">
                  <c:v>0.29000000000000031</c:v>
                </c:pt>
                <c:pt idx="3">
                  <c:v>0.17900000000000019</c:v>
                </c:pt>
                <c:pt idx="4">
                  <c:v>0.22800000000000001</c:v>
                </c:pt>
                <c:pt idx="5">
                  <c:v>0.27200000000000002</c:v>
                </c:pt>
                <c:pt idx="6">
                  <c:v>0.31700000000000045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Соответствует</c:v>
                </c:pt>
              </c:strCache>
            </c:strRef>
          </c:tx>
          <c:cat>
            <c:strRef>
              <c:f>Лист1!$A$3:$A$9</c:f>
              <c:strCache>
                <c:ptCount val="7"/>
                <c:pt idx="0">
                  <c:v>Уровень освоения техники</c:v>
                </c:pt>
                <c:pt idx="1">
                  <c:v>Навыки делового общения</c:v>
                </c:pt>
                <c:pt idx="2">
                  <c:v>Ответственность и исполнительность</c:v>
                </c:pt>
                <c:pt idx="3">
                  <c:v>Творческий подход</c:v>
                </c:pt>
                <c:pt idx="4">
                  <c:v>Инициативность</c:v>
                </c:pt>
                <c:pt idx="5">
                  <c:v>Способность быстро обучаться</c:v>
                </c:pt>
                <c:pt idx="6">
                  <c:v>Степень воспитанности</c:v>
                </c:pt>
              </c:strCache>
            </c:strRef>
          </c:cat>
          <c:val>
            <c:numRef>
              <c:f>Лист1!$C$3:$C$9</c:f>
              <c:numCache>
                <c:formatCode>0.0%</c:formatCode>
                <c:ptCount val="7"/>
                <c:pt idx="0">
                  <c:v>0.73200000000000065</c:v>
                </c:pt>
                <c:pt idx="1">
                  <c:v>0.72800000000000065</c:v>
                </c:pt>
                <c:pt idx="2">
                  <c:v>0.69199999999999995</c:v>
                </c:pt>
                <c:pt idx="3">
                  <c:v>0.71400000000000063</c:v>
                </c:pt>
                <c:pt idx="4">
                  <c:v>0.67900000000000105</c:v>
                </c:pt>
                <c:pt idx="5">
                  <c:v>0.72300000000000064</c:v>
                </c:pt>
                <c:pt idx="6">
                  <c:v>0.67900000000000105</c:v>
                </c:pt>
              </c:numCache>
            </c:numRef>
          </c:val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Явно не хватает</c:v>
                </c:pt>
              </c:strCache>
            </c:strRef>
          </c:tx>
          <c:cat>
            <c:strRef>
              <c:f>Лист1!$A$3:$A$9</c:f>
              <c:strCache>
                <c:ptCount val="7"/>
                <c:pt idx="0">
                  <c:v>Уровень освоения техники</c:v>
                </c:pt>
                <c:pt idx="1">
                  <c:v>Навыки делового общения</c:v>
                </c:pt>
                <c:pt idx="2">
                  <c:v>Ответственность и исполнительность</c:v>
                </c:pt>
                <c:pt idx="3">
                  <c:v>Творческий подход</c:v>
                </c:pt>
                <c:pt idx="4">
                  <c:v>Инициативность</c:v>
                </c:pt>
                <c:pt idx="5">
                  <c:v>Способность быстро обучаться</c:v>
                </c:pt>
                <c:pt idx="6">
                  <c:v>Степень воспитанности</c:v>
                </c:pt>
              </c:strCache>
            </c:strRef>
          </c:cat>
          <c:val>
            <c:numRef>
              <c:f>Лист1!$D$3:$D$9</c:f>
              <c:numCache>
                <c:formatCode>0.0%</c:formatCode>
                <c:ptCount val="7"/>
                <c:pt idx="0">
                  <c:v>7.1999999999999995E-2</c:v>
                </c:pt>
                <c:pt idx="1">
                  <c:v>7.5999999999999998E-2</c:v>
                </c:pt>
                <c:pt idx="2">
                  <c:v>1.7999999999999999E-2</c:v>
                </c:pt>
                <c:pt idx="3">
                  <c:v>0.1070000000000001</c:v>
                </c:pt>
                <c:pt idx="4">
                  <c:v>9.3000000000000166E-2</c:v>
                </c:pt>
                <c:pt idx="5">
                  <c:v>5.0000000000000062E-3</c:v>
                </c:pt>
                <c:pt idx="6">
                  <c:v>4.0000000000000062E-3</c:v>
                </c:pt>
              </c:numCache>
            </c:numRef>
          </c:val>
        </c:ser>
        <c:ser>
          <c:idx val="3"/>
          <c:order val="3"/>
          <c:tx>
            <c:strRef>
              <c:f>Лист1!$E$2</c:f>
              <c:strCache>
                <c:ptCount val="1"/>
                <c:pt idx="0">
                  <c:v>Совсем не соответствует</c:v>
                </c:pt>
              </c:strCache>
            </c:strRef>
          </c:tx>
          <c:cat>
            <c:strRef>
              <c:f>Лист1!$A$3:$A$9</c:f>
              <c:strCache>
                <c:ptCount val="7"/>
                <c:pt idx="0">
                  <c:v>Уровень освоения техники</c:v>
                </c:pt>
                <c:pt idx="1">
                  <c:v>Навыки делового общения</c:v>
                </c:pt>
                <c:pt idx="2">
                  <c:v>Ответственность и исполнительность</c:v>
                </c:pt>
                <c:pt idx="3">
                  <c:v>Творческий подход</c:v>
                </c:pt>
                <c:pt idx="4">
                  <c:v>Инициативность</c:v>
                </c:pt>
                <c:pt idx="5">
                  <c:v>Способность быстро обучаться</c:v>
                </c:pt>
                <c:pt idx="6">
                  <c:v>Степень воспитанности</c:v>
                </c:pt>
              </c:strCache>
            </c:strRef>
          </c:cat>
          <c:val>
            <c:numRef>
              <c:f>Лист1!$E$3:$E$9</c:f>
              <c:numCache>
                <c:formatCode>General</c:formatCode>
                <c:ptCount val="7"/>
              </c:numCache>
            </c:numRef>
          </c:val>
        </c:ser>
        <c:dLbls>
          <c:showVal val="1"/>
        </c:dLbls>
        <c:gapWidth val="95"/>
        <c:overlap val="100"/>
        <c:axId val="79505664"/>
        <c:axId val="79519744"/>
      </c:barChart>
      <c:catAx>
        <c:axId val="79505664"/>
        <c:scaling>
          <c:orientation val="minMax"/>
        </c:scaling>
        <c:axPos val="l"/>
        <c:majorTickMark val="none"/>
        <c:tickLblPos val="nextTo"/>
        <c:crossAx val="79519744"/>
        <c:crosses val="autoZero"/>
        <c:auto val="1"/>
        <c:lblAlgn val="ctr"/>
        <c:lblOffset val="100"/>
      </c:catAx>
      <c:valAx>
        <c:axId val="79519744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79505664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800"/>
            </a:pPr>
            <a:r>
              <a:rPr lang="ru-RU" sz="2800"/>
              <a:t>ГЭ-13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'ГЭ-13'!$B$2</c:f>
              <c:strCache>
                <c:ptCount val="1"/>
                <c:pt idx="0">
                  <c:v>Общая успеваемость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'ГЭ-13'!$A$3:$A$11</c:f>
              <c:strCache>
                <c:ptCount val="9"/>
                <c:pt idx="0">
                  <c:v>Математика</c:v>
                </c:pt>
                <c:pt idx="1">
                  <c:v>Физика</c:v>
                </c:pt>
                <c:pt idx="2">
                  <c:v>Химия</c:v>
                </c:pt>
                <c:pt idx="3">
                  <c:v>Биология</c:v>
                </c:pt>
                <c:pt idx="4">
                  <c:v>История </c:v>
                </c:pt>
                <c:pt idx="5">
                  <c:v>Информатика (ИКТ)</c:v>
                </c:pt>
                <c:pt idx="6">
                  <c:v>Рус.яз</c:v>
                </c:pt>
                <c:pt idx="7">
                  <c:v>Инз.яз</c:v>
                </c:pt>
                <c:pt idx="8">
                  <c:v>Литература</c:v>
                </c:pt>
              </c:strCache>
            </c:strRef>
          </c:cat>
          <c:val>
            <c:numRef>
              <c:f>'ГЭ-13'!$B$3:$B$11</c:f>
              <c:numCache>
                <c:formatCode>General</c:formatCode>
                <c:ptCount val="9"/>
                <c:pt idx="0">
                  <c:v>77</c:v>
                </c:pt>
                <c:pt idx="1">
                  <c:v>84</c:v>
                </c:pt>
                <c:pt idx="2">
                  <c:v>46</c:v>
                </c:pt>
                <c:pt idx="3">
                  <c:v>61.53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88.6</c:v>
                </c:pt>
                <c:pt idx="8">
                  <c:v>100</c:v>
                </c:pt>
              </c:numCache>
            </c:numRef>
          </c:val>
        </c:ser>
        <c:ser>
          <c:idx val="1"/>
          <c:order val="1"/>
          <c:tx>
            <c:strRef>
              <c:f>'ГЭ-13'!$C$2</c:f>
              <c:strCache>
                <c:ptCount val="1"/>
                <c:pt idx="0">
                  <c:v>Качественная успеваемость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'ГЭ-13'!$A$3:$A$11</c:f>
              <c:strCache>
                <c:ptCount val="9"/>
                <c:pt idx="0">
                  <c:v>Математика</c:v>
                </c:pt>
                <c:pt idx="1">
                  <c:v>Физика</c:v>
                </c:pt>
                <c:pt idx="2">
                  <c:v>Химия</c:v>
                </c:pt>
                <c:pt idx="3">
                  <c:v>Биология</c:v>
                </c:pt>
                <c:pt idx="4">
                  <c:v>История </c:v>
                </c:pt>
                <c:pt idx="5">
                  <c:v>Информатика (ИКТ)</c:v>
                </c:pt>
                <c:pt idx="6">
                  <c:v>Рус.яз</c:v>
                </c:pt>
                <c:pt idx="7">
                  <c:v>Инз.яз</c:v>
                </c:pt>
                <c:pt idx="8">
                  <c:v>Литература</c:v>
                </c:pt>
              </c:strCache>
            </c:strRef>
          </c:cat>
          <c:val>
            <c:numRef>
              <c:f>'ГЭ-13'!$C$3:$C$11</c:f>
              <c:numCache>
                <c:formatCode>General</c:formatCode>
                <c:ptCount val="9"/>
                <c:pt idx="0">
                  <c:v>23</c:v>
                </c:pt>
                <c:pt idx="1">
                  <c:v>24</c:v>
                </c:pt>
                <c:pt idx="2">
                  <c:v>25</c:v>
                </c:pt>
                <c:pt idx="3">
                  <c:v>26.919999999999987</c:v>
                </c:pt>
                <c:pt idx="4">
                  <c:v>56</c:v>
                </c:pt>
                <c:pt idx="5">
                  <c:v>64</c:v>
                </c:pt>
                <c:pt idx="6">
                  <c:v>72</c:v>
                </c:pt>
                <c:pt idx="7">
                  <c:v>73</c:v>
                </c:pt>
                <c:pt idx="8">
                  <c:v>85</c:v>
                </c:pt>
              </c:numCache>
            </c:numRef>
          </c:val>
        </c:ser>
        <c:dLbls>
          <c:showVal val="1"/>
        </c:dLbls>
        <c:overlap val="-25"/>
        <c:axId val="53397376"/>
        <c:axId val="53398912"/>
      </c:barChart>
      <c:catAx>
        <c:axId val="53397376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/>
            </a:pPr>
            <a:endParaRPr lang="ru-RU"/>
          </a:p>
        </c:txPr>
        <c:crossAx val="53398912"/>
        <c:crosses val="autoZero"/>
        <c:auto val="1"/>
        <c:lblAlgn val="ctr"/>
        <c:lblOffset val="100"/>
        <c:tickLblSkip val="1"/>
        <c:tickMarkSkip val="1"/>
      </c:catAx>
      <c:valAx>
        <c:axId val="53398912"/>
        <c:scaling>
          <c:orientation val="minMax"/>
        </c:scaling>
        <c:delete val="1"/>
        <c:axPos val="b"/>
        <c:numFmt formatCode="General" sourceLinked="1"/>
        <c:tickLblPos val="none"/>
        <c:crossAx val="5339737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/>
              <a:t>ОДЛ-13</a:t>
            </a:r>
          </a:p>
        </c:rich>
      </c:tx>
      <c:layout>
        <c:manualLayout>
          <c:xMode val="edge"/>
          <c:yMode val="edge"/>
          <c:x val="0.43811881188118867"/>
          <c:y val="3.8168037984016044E-2"/>
        </c:manualLayout>
      </c:layout>
    </c:title>
    <c:plotArea>
      <c:layout>
        <c:manualLayout>
          <c:layoutTarget val="inner"/>
          <c:xMode val="edge"/>
          <c:yMode val="edge"/>
          <c:x val="0.27970297029703034"/>
          <c:y val="0.13342908069468171"/>
          <c:w val="0.67351013439810892"/>
          <c:h val="0.61084726149481638"/>
        </c:manualLayout>
      </c:layout>
      <c:barChart>
        <c:barDir val="bar"/>
        <c:grouping val="clustered"/>
        <c:ser>
          <c:idx val="0"/>
          <c:order val="0"/>
          <c:tx>
            <c:strRef>
              <c:f>'ОДЛ-13'!$B$2</c:f>
              <c:strCache>
                <c:ptCount val="1"/>
                <c:pt idx="0">
                  <c:v>Общая успеваемость</c:v>
                </c:pt>
              </c:strCache>
            </c:strRef>
          </c:tx>
          <c:cat>
            <c:strRef>
              <c:f>'ОДЛ-13'!$A$3:$A$10</c:f>
              <c:strCache>
                <c:ptCount val="8"/>
                <c:pt idx="0">
                  <c:v>Математика </c:v>
                </c:pt>
                <c:pt idx="1">
                  <c:v>Экономика</c:v>
                </c:pt>
                <c:pt idx="2">
                  <c:v>Информатика (ИКТ)</c:v>
                </c:pt>
                <c:pt idx="3">
                  <c:v>История</c:v>
                </c:pt>
                <c:pt idx="4">
                  <c:v>Ин.яз</c:v>
                </c:pt>
                <c:pt idx="5">
                  <c:v>Литература </c:v>
                </c:pt>
                <c:pt idx="6">
                  <c:v>Рус.яз</c:v>
                </c:pt>
                <c:pt idx="7">
                  <c:v>Право</c:v>
                </c:pt>
              </c:strCache>
            </c:strRef>
          </c:cat>
          <c:val>
            <c:numRef>
              <c:f>'ОДЛ-13'!$B$3:$B$10</c:f>
              <c:numCache>
                <c:formatCode>General</c:formatCode>
                <c:ptCount val="8"/>
                <c:pt idx="0">
                  <c:v>33</c:v>
                </c:pt>
                <c:pt idx="1">
                  <c:v>100</c:v>
                </c:pt>
                <c:pt idx="2">
                  <c:v>97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ser>
          <c:idx val="1"/>
          <c:order val="1"/>
          <c:tx>
            <c:strRef>
              <c:f>'ОДЛ-13'!$C$2</c:f>
              <c:strCache>
                <c:ptCount val="1"/>
                <c:pt idx="0">
                  <c:v>Качественная успеваемость</c:v>
                </c:pt>
              </c:strCache>
            </c:strRef>
          </c:tx>
          <c:cat>
            <c:strRef>
              <c:f>'ОДЛ-13'!$A$3:$A$10</c:f>
              <c:strCache>
                <c:ptCount val="8"/>
                <c:pt idx="0">
                  <c:v>Математика </c:v>
                </c:pt>
                <c:pt idx="1">
                  <c:v>Экономика</c:v>
                </c:pt>
                <c:pt idx="2">
                  <c:v>Информатика (ИКТ)</c:v>
                </c:pt>
                <c:pt idx="3">
                  <c:v>История</c:v>
                </c:pt>
                <c:pt idx="4">
                  <c:v>Ин.яз</c:v>
                </c:pt>
                <c:pt idx="5">
                  <c:v>Литература </c:v>
                </c:pt>
                <c:pt idx="6">
                  <c:v>Рус.яз</c:v>
                </c:pt>
                <c:pt idx="7">
                  <c:v>Право</c:v>
                </c:pt>
              </c:strCache>
            </c:strRef>
          </c:cat>
          <c:val>
            <c:numRef>
              <c:f>'ОДЛ-13'!$C$3:$C$10</c:f>
              <c:numCache>
                <c:formatCode>General</c:formatCode>
                <c:ptCount val="8"/>
                <c:pt idx="0">
                  <c:v>17</c:v>
                </c:pt>
                <c:pt idx="1">
                  <c:v>46.7</c:v>
                </c:pt>
                <c:pt idx="2">
                  <c:v>47</c:v>
                </c:pt>
                <c:pt idx="3">
                  <c:v>52</c:v>
                </c:pt>
                <c:pt idx="4">
                  <c:v>77</c:v>
                </c:pt>
                <c:pt idx="5">
                  <c:v>79</c:v>
                </c:pt>
                <c:pt idx="6">
                  <c:v>90</c:v>
                </c:pt>
                <c:pt idx="7">
                  <c:v>91.07</c:v>
                </c:pt>
              </c:numCache>
            </c:numRef>
          </c:val>
        </c:ser>
        <c:dLbls>
          <c:showVal val="1"/>
        </c:dLbls>
        <c:axId val="54219904"/>
        <c:axId val="54221440"/>
      </c:barChart>
      <c:catAx>
        <c:axId val="54219904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400"/>
            </a:pPr>
            <a:endParaRPr lang="ru-RU"/>
          </a:p>
        </c:txPr>
        <c:crossAx val="54221440"/>
        <c:crosses val="autoZero"/>
        <c:auto val="1"/>
        <c:lblAlgn val="ctr"/>
        <c:lblOffset val="100"/>
        <c:tickLblSkip val="1"/>
        <c:tickMarkSkip val="1"/>
      </c:catAx>
      <c:valAx>
        <c:axId val="54221440"/>
        <c:scaling>
          <c:orientation val="minMax"/>
        </c:scaling>
        <c:axPos val="b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542199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2871287128712874"/>
          <c:y val="0.88931434132531051"/>
          <c:w val="0.74009900990099065"/>
          <c:h val="8.3969447639270056E-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ОПИ-10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'ОПИ-10'!$B$4</c:f>
              <c:strCache>
                <c:ptCount val="1"/>
                <c:pt idx="0">
                  <c:v>Общая 
успеваемость,%</c:v>
                </c:pt>
              </c:strCache>
            </c:strRef>
          </c:tx>
          <c:cat>
            <c:strRef>
              <c:f>'ОПИ-10'!$A$5:$A$9</c:f>
              <c:strCache>
                <c:ptCount val="5"/>
                <c:pt idx="0">
                  <c:v>МДК 01.01 ОПИ,
МДК 01.02 Техн.
ОПИ</c:v>
                </c:pt>
                <c:pt idx="1">
                  <c:v>МДК 02.01 СУОТ
и ПБ на ОФ</c:v>
                </c:pt>
                <c:pt idx="2">
                  <c:v>ПОПД</c:v>
                </c:pt>
                <c:pt idx="3">
                  <c:v>МДК 03.01</c:v>
                </c:pt>
                <c:pt idx="4">
                  <c:v>ОБЩИЙ 
РЕЗУЛЬТАТ</c:v>
                </c:pt>
              </c:strCache>
            </c:strRef>
          </c:cat>
          <c:val>
            <c:numRef>
              <c:f>'ОПИ-10'!$B$5:$B$9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</c:ser>
        <c:ser>
          <c:idx val="1"/>
          <c:order val="1"/>
          <c:tx>
            <c:strRef>
              <c:f>'ОПИ-10'!$C$4</c:f>
              <c:strCache>
                <c:ptCount val="1"/>
                <c:pt idx="0">
                  <c:v>Качественная 
успеваемость,%</c:v>
                </c:pt>
              </c:strCache>
            </c:strRef>
          </c:tx>
          <c:cat>
            <c:strRef>
              <c:f>'ОПИ-10'!$A$5:$A$9</c:f>
              <c:strCache>
                <c:ptCount val="5"/>
                <c:pt idx="0">
                  <c:v>МДК 01.01 ОПИ,
МДК 01.02 Техн.
ОПИ</c:v>
                </c:pt>
                <c:pt idx="1">
                  <c:v>МДК 02.01 СУОТ
и ПБ на ОФ</c:v>
                </c:pt>
                <c:pt idx="2">
                  <c:v>ПОПД</c:v>
                </c:pt>
                <c:pt idx="3">
                  <c:v>МДК 03.01</c:v>
                </c:pt>
                <c:pt idx="4">
                  <c:v>ОБЩИЙ 
РЕЗУЛЬТАТ</c:v>
                </c:pt>
              </c:strCache>
            </c:strRef>
          </c:cat>
          <c:val>
            <c:numRef>
              <c:f>'ОПИ-10'!$C$5:$C$9</c:f>
              <c:numCache>
                <c:formatCode>General</c:formatCode>
                <c:ptCount val="5"/>
                <c:pt idx="0">
                  <c:v>79.169999999999987</c:v>
                </c:pt>
                <c:pt idx="1">
                  <c:v>75</c:v>
                </c:pt>
                <c:pt idx="2">
                  <c:v>87.5</c:v>
                </c:pt>
                <c:pt idx="3">
                  <c:v>83.35</c:v>
                </c:pt>
                <c:pt idx="4">
                  <c:v>81.25</c:v>
                </c:pt>
              </c:numCache>
            </c:numRef>
          </c:val>
        </c:ser>
        <c:dLbls>
          <c:showVal val="1"/>
        </c:dLbls>
        <c:overlap val="-25"/>
        <c:axId val="54276480"/>
        <c:axId val="54278016"/>
      </c:barChart>
      <c:catAx>
        <c:axId val="54276480"/>
        <c:scaling>
          <c:orientation val="minMax"/>
        </c:scaling>
        <c:axPos val="l"/>
        <c:numFmt formatCode="General" sourceLinked="1"/>
        <c:majorTickMark val="none"/>
        <c:tickLblPos val="nextTo"/>
        <c:crossAx val="54278016"/>
        <c:crosses val="autoZero"/>
        <c:auto val="1"/>
        <c:lblAlgn val="ctr"/>
        <c:lblOffset val="100"/>
      </c:catAx>
      <c:valAx>
        <c:axId val="54278016"/>
        <c:scaling>
          <c:orientation val="minMax"/>
        </c:scaling>
        <c:delete val="1"/>
        <c:axPos val="b"/>
        <c:numFmt formatCode="General" sourceLinked="1"/>
        <c:tickLblPos val="none"/>
        <c:crossAx val="54276480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400"/>
              <a:t>Показатели студентов ЖГМК по посещаемости 
за сентябрь 2014г.</a:t>
            </a:r>
          </a:p>
        </c:rich>
      </c:tx>
      <c:layout>
        <c:manualLayout>
          <c:xMode val="edge"/>
          <c:yMode val="edge"/>
          <c:x val="0.28164189874106427"/>
          <c:y val="3.253314450405169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3910452534961747E-2"/>
          <c:y val="0.1641751385442824"/>
          <c:w val="0.95041899441340782"/>
          <c:h val="0.60500544069641038"/>
        </c:manualLayout>
      </c:layout>
      <c:barChart>
        <c:barDir val="col"/>
        <c:grouping val="clustered"/>
        <c:ser>
          <c:idx val="0"/>
          <c:order val="0"/>
          <c:tx>
            <c:strRef>
              <c:f>посещаемость!$B$1</c:f>
              <c:strCache>
                <c:ptCount val="1"/>
                <c:pt idx="0">
                  <c:v>% ПОСЕЩАЕМОСТИ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7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посещаемость!$A$2:$A$43</c:f>
              <c:strCache>
                <c:ptCount val="42"/>
                <c:pt idx="0">
                  <c:v>МЧМ-12</c:v>
                </c:pt>
                <c:pt idx="1">
                  <c:v>ТМ-11</c:v>
                </c:pt>
                <c:pt idx="2">
                  <c:v>ГЭ-12</c:v>
                </c:pt>
                <c:pt idx="3">
                  <c:v>ПО-10</c:v>
                </c:pt>
                <c:pt idx="4">
                  <c:v>ТМ-12</c:v>
                </c:pt>
                <c:pt idx="5">
                  <c:v>ПКС-11</c:v>
                </c:pt>
                <c:pt idx="6">
                  <c:v>МП-10</c:v>
                </c:pt>
                <c:pt idx="7">
                  <c:v>ПВ-10</c:v>
                </c:pt>
                <c:pt idx="8">
                  <c:v>ОДЛ-12</c:v>
                </c:pt>
                <c:pt idx="9">
                  <c:v>ПС-12</c:v>
                </c:pt>
                <c:pt idx="10">
                  <c:v>ПВ-09</c:v>
                </c:pt>
                <c:pt idx="11">
                  <c:v>ГЭ-11-2</c:v>
                </c:pt>
                <c:pt idx="12">
                  <c:v>ТМ-10</c:v>
                </c:pt>
                <c:pt idx="13">
                  <c:v>ПКС-12</c:v>
                </c:pt>
                <c:pt idx="14">
                  <c:v>ТО-12</c:v>
                </c:pt>
                <c:pt idx="15">
                  <c:v>БУХ-09</c:v>
                </c:pt>
                <c:pt idx="16">
                  <c:v>ТО-08</c:v>
                </c:pt>
                <c:pt idx="17">
                  <c:v>ПО-08</c:v>
                </c:pt>
                <c:pt idx="18">
                  <c:v>ГБ-10</c:v>
                </c:pt>
                <c:pt idx="19">
                  <c:v>МП-09</c:v>
                </c:pt>
                <c:pt idx="20">
                  <c:v>ГЭ-11-1</c:v>
                </c:pt>
                <c:pt idx="21">
                  <c:v>И-12</c:v>
                </c:pt>
                <c:pt idx="22">
                  <c:v>ОПИ-12</c:v>
                </c:pt>
                <c:pt idx="23">
                  <c:v>ОПИ-09</c:v>
                </c:pt>
                <c:pt idx="24">
                  <c:v>ОПИ-11</c:v>
                </c:pt>
                <c:pt idx="25">
                  <c:v>ТМ-09</c:v>
                </c:pt>
                <c:pt idx="26">
                  <c:v>ГЭ-09</c:v>
                </c:pt>
                <c:pt idx="27">
                  <c:v>БУХ-10</c:v>
                </c:pt>
                <c:pt idx="28">
                  <c:v>ОДЛ-11</c:v>
                </c:pt>
                <c:pt idx="29">
                  <c:v>ТО-11</c:v>
                </c:pt>
                <c:pt idx="30">
                  <c:v>ГЭ-10</c:v>
                </c:pt>
                <c:pt idx="31">
                  <c:v>ОВТ-10</c:v>
                </c:pt>
                <c:pt idx="32">
                  <c:v>КС-11</c:v>
                </c:pt>
                <c:pt idx="33">
                  <c:v>ПС-11</c:v>
                </c:pt>
                <c:pt idx="34">
                  <c:v>И-10</c:v>
                </c:pt>
                <c:pt idx="35">
                  <c:v>ПД-12</c:v>
                </c:pt>
                <c:pt idx="36">
                  <c:v>ПО-09</c:v>
                </c:pt>
                <c:pt idx="37">
                  <c:v>ТО-10</c:v>
                </c:pt>
                <c:pt idx="38">
                  <c:v>И-11</c:v>
                </c:pt>
                <c:pt idx="39">
                  <c:v>ТО-09</c:v>
                </c:pt>
                <c:pt idx="40">
                  <c:v>ОВТ-09</c:v>
                </c:pt>
                <c:pt idx="41">
                  <c:v>ОПИ-10</c:v>
                </c:pt>
              </c:strCache>
            </c:strRef>
          </c:cat>
          <c:val>
            <c:numRef>
              <c:f>посещаемость!$B$2:$B$43</c:f>
              <c:numCache>
                <c:formatCode>General</c:formatCode>
                <c:ptCount val="42"/>
                <c:pt idx="0">
                  <c:v>97</c:v>
                </c:pt>
                <c:pt idx="1">
                  <c:v>96.3</c:v>
                </c:pt>
                <c:pt idx="2">
                  <c:v>96</c:v>
                </c:pt>
                <c:pt idx="3">
                  <c:v>94.8</c:v>
                </c:pt>
                <c:pt idx="4">
                  <c:v>93.1</c:v>
                </c:pt>
                <c:pt idx="5">
                  <c:v>92.6</c:v>
                </c:pt>
                <c:pt idx="6">
                  <c:v>92.3</c:v>
                </c:pt>
                <c:pt idx="7">
                  <c:v>92</c:v>
                </c:pt>
                <c:pt idx="8">
                  <c:v>91.2</c:v>
                </c:pt>
                <c:pt idx="9">
                  <c:v>91</c:v>
                </c:pt>
                <c:pt idx="10">
                  <c:v>90.6</c:v>
                </c:pt>
                <c:pt idx="11">
                  <c:v>90.4</c:v>
                </c:pt>
                <c:pt idx="12">
                  <c:v>90.4</c:v>
                </c:pt>
                <c:pt idx="13">
                  <c:v>90.3</c:v>
                </c:pt>
                <c:pt idx="14">
                  <c:v>90</c:v>
                </c:pt>
                <c:pt idx="15">
                  <c:v>90</c:v>
                </c:pt>
                <c:pt idx="16">
                  <c:v>90</c:v>
                </c:pt>
                <c:pt idx="17">
                  <c:v>90</c:v>
                </c:pt>
                <c:pt idx="18">
                  <c:v>89.4</c:v>
                </c:pt>
                <c:pt idx="19">
                  <c:v>89.4</c:v>
                </c:pt>
                <c:pt idx="20">
                  <c:v>89.3</c:v>
                </c:pt>
                <c:pt idx="21">
                  <c:v>89</c:v>
                </c:pt>
                <c:pt idx="22">
                  <c:v>89</c:v>
                </c:pt>
                <c:pt idx="23">
                  <c:v>89</c:v>
                </c:pt>
                <c:pt idx="24">
                  <c:v>88</c:v>
                </c:pt>
                <c:pt idx="25">
                  <c:v>88</c:v>
                </c:pt>
                <c:pt idx="26">
                  <c:v>87</c:v>
                </c:pt>
                <c:pt idx="27">
                  <c:v>86.6</c:v>
                </c:pt>
                <c:pt idx="28">
                  <c:v>86.4</c:v>
                </c:pt>
                <c:pt idx="29">
                  <c:v>86</c:v>
                </c:pt>
                <c:pt idx="30">
                  <c:v>85</c:v>
                </c:pt>
                <c:pt idx="31">
                  <c:v>84.5</c:v>
                </c:pt>
                <c:pt idx="32">
                  <c:v>84.3</c:v>
                </c:pt>
                <c:pt idx="33">
                  <c:v>84</c:v>
                </c:pt>
                <c:pt idx="34">
                  <c:v>83.1</c:v>
                </c:pt>
                <c:pt idx="35">
                  <c:v>83</c:v>
                </c:pt>
                <c:pt idx="36">
                  <c:v>83</c:v>
                </c:pt>
                <c:pt idx="37">
                  <c:v>82.960000000000022</c:v>
                </c:pt>
                <c:pt idx="38">
                  <c:v>80.599999999999994</c:v>
                </c:pt>
                <c:pt idx="39">
                  <c:v>80</c:v>
                </c:pt>
                <c:pt idx="40">
                  <c:v>80</c:v>
                </c:pt>
                <c:pt idx="41">
                  <c:v>76</c:v>
                </c:pt>
              </c:numCache>
            </c:numRef>
          </c:val>
        </c:ser>
        <c:dLbls>
          <c:showVal val="1"/>
        </c:dLbls>
        <c:axId val="54329344"/>
        <c:axId val="54330880"/>
      </c:barChart>
      <c:catAx>
        <c:axId val="543293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54330880"/>
        <c:crosses val="autoZero"/>
        <c:auto val="1"/>
        <c:lblAlgn val="ctr"/>
        <c:lblOffset val="120"/>
        <c:tickLblSkip val="1"/>
        <c:tickMarkSkip val="1"/>
      </c:catAx>
      <c:valAx>
        <c:axId val="5433088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54329344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43715083798882742"/>
          <c:y val="0.93966981627296642"/>
          <c:w val="0.16131284916201138"/>
          <c:h val="5.7065616797900308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38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5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400"/>
              <a:t>Показатели студентов ЖГМК по прогулам за сентябрь  2014г.</a:t>
            </a:r>
          </a:p>
        </c:rich>
      </c:tx>
      <c:layout>
        <c:manualLayout>
          <c:xMode val="edge"/>
          <c:yMode val="edge"/>
          <c:x val="0.15363128491620145"/>
          <c:y val="2.1762785636561477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3.4916201117318434E-2"/>
          <c:y val="0.11425462459194777"/>
          <c:w val="0.96508379888268159"/>
          <c:h val="0.77040261153427758"/>
        </c:manualLayout>
      </c:layout>
      <c:barChart>
        <c:barDir val="col"/>
        <c:grouping val="clustered"/>
        <c:ser>
          <c:idx val="0"/>
          <c:order val="0"/>
          <c:tx>
            <c:strRef>
              <c:f>прогулы!$B$1</c:f>
              <c:strCache>
                <c:ptCount val="1"/>
                <c:pt idx="0">
                  <c:v>КЛ. РУК-ЛЬ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75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прогулы!$A$2:$A$43</c:f>
              <c:strCache>
                <c:ptCount val="42"/>
                <c:pt idx="0">
                  <c:v>ГЭ-12</c:v>
                </c:pt>
                <c:pt idx="1">
                  <c:v>ТО-12</c:v>
                </c:pt>
                <c:pt idx="2">
                  <c:v>МП-10</c:v>
                </c:pt>
                <c:pt idx="3">
                  <c:v>МЧМ-12</c:v>
                </c:pt>
                <c:pt idx="4">
                  <c:v>ПО-08</c:v>
                </c:pt>
                <c:pt idx="5">
                  <c:v>ТМ-12</c:v>
                </c:pt>
                <c:pt idx="6">
                  <c:v>ОПИ-12</c:v>
                </c:pt>
                <c:pt idx="7">
                  <c:v>БУХ-09</c:v>
                </c:pt>
                <c:pt idx="8">
                  <c:v>ПКС-12</c:v>
                </c:pt>
                <c:pt idx="9">
                  <c:v>ТМ-10</c:v>
                </c:pt>
                <c:pt idx="10">
                  <c:v>ГЭ-09</c:v>
                </c:pt>
                <c:pt idx="11">
                  <c:v>ПКС-11</c:v>
                </c:pt>
                <c:pt idx="12">
                  <c:v>ПВ-09</c:v>
                </c:pt>
                <c:pt idx="13">
                  <c:v>ПС-12</c:v>
                </c:pt>
                <c:pt idx="14">
                  <c:v>И-10</c:v>
                </c:pt>
                <c:pt idx="15">
                  <c:v>ГЭ-11-2</c:v>
                </c:pt>
                <c:pt idx="16">
                  <c:v>ПВ-10</c:v>
                </c:pt>
                <c:pt idx="17">
                  <c:v>ТМ-11</c:v>
                </c:pt>
                <c:pt idx="18">
                  <c:v>ПО-10</c:v>
                </c:pt>
                <c:pt idx="19">
                  <c:v>ТО-08</c:v>
                </c:pt>
                <c:pt idx="20">
                  <c:v>КС-11</c:v>
                </c:pt>
                <c:pt idx="21">
                  <c:v>МП-09</c:v>
                </c:pt>
                <c:pt idx="22">
                  <c:v>ГЭ-11-1</c:v>
                </c:pt>
                <c:pt idx="23">
                  <c:v>ГБ-10</c:v>
                </c:pt>
                <c:pt idx="24">
                  <c:v>ПО-09</c:v>
                </c:pt>
                <c:pt idx="25">
                  <c:v>ТО-10</c:v>
                </c:pt>
                <c:pt idx="26">
                  <c:v>ГЭ-10</c:v>
                </c:pt>
                <c:pt idx="27">
                  <c:v>ОПИ-11</c:v>
                </c:pt>
                <c:pt idx="28">
                  <c:v>ОПИ-09</c:v>
                </c:pt>
                <c:pt idx="29">
                  <c:v>ОДЛ-12</c:v>
                </c:pt>
                <c:pt idx="30">
                  <c:v>ТО-11</c:v>
                </c:pt>
                <c:pt idx="31">
                  <c:v>ТМ-09</c:v>
                </c:pt>
                <c:pt idx="32">
                  <c:v>ПД-12</c:v>
                </c:pt>
                <c:pt idx="33">
                  <c:v>И-12</c:v>
                </c:pt>
                <c:pt idx="34">
                  <c:v>БУХ-10</c:v>
                </c:pt>
                <c:pt idx="35">
                  <c:v>ОДЛ-11</c:v>
                </c:pt>
                <c:pt idx="36">
                  <c:v>ПС-11</c:v>
                </c:pt>
                <c:pt idx="37">
                  <c:v>ОПИ-10</c:v>
                </c:pt>
                <c:pt idx="38">
                  <c:v>ТО-09</c:v>
                </c:pt>
                <c:pt idx="39">
                  <c:v>ОВТ-10</c:v>
                </c:pt>
                <c:pt idx="40">
                  <c:v>ОВТ-09</c:v>
                </c:pt>
                <c:pt idx="41">
                  <c:v>И-11</c:v>
                </c:pt>
              </c:strCache>
            </c:strRef>
          </c:cat>
          <c:val>
            <c:numRef>
              <c:f>прогулы!$B$2:$B$43</c:f>
              <c:numCache>
                <c:formatCode>General</c:formatCode>
                <c:ptCount val="4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</c:numCache>
            </c:numRef>
          </c:val>
        </c:ser>
        <c:ser>
          <c:idx val="1"/>
          <c:order val="1"/>
          <c:tx>
            <c:strRef>
              <c:f>прогулы!$C$1</c:f>
              <c:strCache>
                <c:ptCount val="1"/>
                <c:pt idx="0">
                  <c:v>% ПРОГУЛОВ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прогулы!$A$2:$A$43</c:f>
              <c:strCache>
                <c:ptCount val="42"/>
                <c:pt idx="0">
                  <c:v>ГЭ-12</c:v>
                </c:pt>
                <c:pt idx="1">
                  <c:v>ТО-12</c:v>
                </c:pt>
                <c:pt idx="2">
                  <c:v>МП-10</c:v>
                </c:pt>
                <c:pt idx="3">
                  <c:v>МЧМ-12</c:v>
                </c:pt>
                <c:pt idx="4">
                  <c:v>ПО-08</c:v>
                </c:pt>
                <c:pt idx="5">
                  <c:v>ТМ-12</c:v>
                </c:pt>
                <c:pt idx="6">
                  <c:v>ОПИ-12</c:v>
                </c:pt>
                <c:pt idx="7">
                  <c:v>БУХ-09</c:v>
                </c:pt>
                <c:pt idx="8">
                  <c:v>ПКС-12</c:v>
                </c:pt>
                <c:pt idx="9">
                  <c:v>ТМ-10</c:v>
                </c:pt>
                <c:pt idx="10">
                  <c:v>ГЭ-09</c:v>
                </c:pt>
                <c:pt idx="11">
                  <c:v>ПКС-11</c:v>
                </c:pt>
                <c:pt idx="12">
                  <c:v>ПВ-09</c:v>
                </c:pt>
                <c:pt idx="13">
                  <c:v>ПС-12</c:v>
                </c:pt>
                <c:pt idx="14">
                  <c:v>И-10</c:v>
                </c:pt>
                <c:pt idx="15">
                  <c:v>ГЭ-11-2</c:v>
                </c:pt>
                <c:pt idx="16">
                  <c:v>ПВ-10</c:v>
                </c:pt>
                <c:pt idx="17">
                  <c:v>ТМ-11</c:v>
                </c:pt>
                <c:pt idx="18">
                  <c:v>ПО-10</c:v>
                </c:pt>
                <c:pt idx="19">
                  <c:v>ТО-08</c:v>
                </c:pt>
                <c:pt idx="20">
                  <c:v>КС-11</c:v>
                </c:pt>
                <c:pt idx="21">
                  <c:v>МП-09</c:v>
                </c:pt>
                <c:pt idx="22">
                  <c:v>ГЭ-11-1</c:v>
                </c:pt>
                <c:pt idx="23">
                  <c:v>ГБ-10</c:v>
                </c:pt>
                <c:pt idx="24">
                  <c:v>ПО-09</c:v>
                </c:pt>
                <c:pt idx="25">
                  <c:v>ТО-10</c:v>
                </c:pt>
                <c:pt idx="26">
                  <c:v>ГЭ-10</c:v>
                </c:pt>
                <c:pt idx="27">
                  <c:v>ОПИ-11</c:v>
                </c:pt>
                <c:pt idx="28">
                  <c:v>ОПИ-09</c:v>
                </c:pt>
                <c:pt idx="29">
                  <c:v>ОДЛ-12</c:v>
                </c:pt>
                <c:pt idx="30">
                  <c:v>ТО-11</c:v>
                </c:pt>
                <c:pt idx="31">
                  <c:v>ТМ-09</c:v>
                </c:pt>
                <c:pt idx="32">
                  <c:v>ПД-12</c:v>
                </c:pt>
                <c:pt idx="33">
                  <c:v>И-12</c:v>
                </c:pt>
                <c:pt idx="34">
                  <c:v>БУХ-10</c:v>
                </c:pt>
                <c:pt idx="35">
                  <c:v>ОДЛ-11</c:v>
                </c:pt>
                <c:pt idx="36">
                  <c:v>ПС-11</c:v>
                </c:pt>
                <c:pt idx="37">
                  <c:v>ОПИ-10</c:v>
                </c:pt>
                <c:pt idx="38">
                  <c:v>ТО-09</c:v>
                </c:pt>
                <c:pt idx="39">
                  <c:v>ОВТ-10</c:v>
                </c:pt>
                <c:pt idx="40">
                  <c:v>ОВТ-09</c:v>
                </c:pt>
                <c:pt idx="41">
                  <c:v>И-11</c:v>
                </c:pt>
              </c:strCache>
            </c:strRef>
          </c:cat>
          <c:val>
            <c:numRef>
              <c:f>прогулы!$C$2:$C$43</c:f>
              <c:numCache>
                <c:formatCode>General</c:formatCode>
                <c:ptCount val="42"/>
                <c:pt idx="0">
                  <c:v>0.30000000000000027</c:v>
                </c:pt>
                <c:pt idx="1">
                  <c:v>0.5</c:v>
                </c:pt>
                <c:pt idx="2">
                  <c:v>0.9</c:v>
                </c:pt>
                <c:pt idx="3">
                  <c:v>1.2</c:v>
                </c:pt>
                <c:pt idx="4">
                  <c:v>1.3</c:v>
                </c:pt>
                <c:pt idx="5">
                  <c:v>1.5</c:v>
                </c:pt>
                <c:pt idx="6">
                  <c:v>1.9000000000000001</c:v>
                </c:pt>
                <c:pt idx="7">
                  <c:v>1.9000000000000001</c:v>
                </c:pt>
                <c:pt idx="8">
                  <c:v>2.2000000000000002</c:v>
                </c:pt>
                <c:pt idx="9">
                  <c:v>2.4</c:v>
                </c:pt>
                <c:pt idx="10">
                  <c:v>2.5</c:v>
                </c:pt>
                <c:pt idx="11">
                  <c:v>2.7</c:v>
                </c:pt>
                <c:pt idx="12">
                  <c:v>2.7</c:v>
                </c:pt>
                <c:pt idx="13">
                  <c:v>2.9</c:v>
                </c:pt>
                <c:pt idx="14">
                  <c:v>3.1</c:v>
                </c:pt>
                <c:pt idx="15">
                  <c:v>3.2</c:v>
                </c:pt>
                <c:pt idx="16">
                  <c:v>3.3</c:v>
                </c:pt>
                <c:pt idx="17">
                  <c:v>3.7</c:v>
                </c:pt>
                <c:pt idx="18">
                  <c:v>4</c:v>
                </c:pt>
                <c:pt idx="19">
                  <c:v>4</c:v>
                </c:pt>
                <c:pt idx="20">
                  <c:v>4.0999999999999996</c:v>
                </c:pt>
                <c:pt idx="21">
                  <c:v>4.2699999999999996</c:v>
                </c:pt>
                <c:pt idx="22">
                  <c:v>4.3</c:v>
                </c:pt>
                <c:pt idx="23">
                  <c:v>4.4000000000000004</c:v>
                </c:pt>
                <c:pt idx="24">
                  <c:v>4.4800000000000004</c:v>
                </c:pt>
                <c:pt idx="25">
                  <c:v>4.78</c:v>
                </c:pt>
                <c:pt idx="26">
                  <c:v>4.8</c:v>
                </c:pt>
                <c:pt idx="27">
                  <c:v>5.3</c:v>
                </c:pt>
                <c:pt idx="28">
                  <c:v>5.7</c:v>
                </c:pt>
                <c:pt idx="29">
                  <c:v>5.8</c:v>
                </c:pt>
                <c:pt idx="30">
                  <c:v>5.8</c:v>
                </c:pt>
                <c:pt idx="31">
                  <c:v>5.8</c:v>
                </c:pt>
                <c:pt idx="32">
                  <c:v>6</c:v>
                </c:pt>
                <c:pt idx="33">
                  <c:v>6</c:v>
                </c:pt>
                <c:pt idx="34">
                  <c:v>6</c:v>
                </c:pt>
                <c:pt idx="35">
                  <c:v>6.3</c:v>
                </c:pt>
                <c:pt idx="36">
                  <c:v>7</c:v>
                </c:pt>
                <c:pt idx="37">
                  <c:v>8.8000000000000007</c:v>
                </c:pt>
                <c:pt idx="38">
                  <c:v>9</c:v>
                </c:pt>
                <c:pt idx="39">
                  <c:v>9.5</c:v>
                </c:pt>
                <c:pt idx="40">
                  <c:v>11</c:v>
                </c:pt>
                <c:pt idx="41">
                  <c:v>15</c:v>
                </c:pt>
              </c:numCache>
            </c:numRef>
          </c:val>
        </c:ser>
        <c:dLbls>
          <c:showVal val="1"/>
        </c:dLbls>
        <c:gapWidth val="10"/>
        <c:axId val="54372992"/>
        <c:axId val="54382976"/>
      </c:barChart>
      <c:catAx>
        <c:axId val="54372992"/>
        <c:scaling>
          <c:orientation val="minMax"/>
        </c:scaling>
        <c:axPos val="b"/>
        <c:numFmt formatCode="@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7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54382976"/>
        <c:crosses val="autoZero"/>
        <c:auto val="1"/>
        <c:lblAlgn val="ctr"/>
        <c:lblOffset val="100"/>
        <c:tickLblSkip val="1"/>
        <c:tickMarkSkip val="1"/>
      </c:catAx>
      <c:valAx>
        <c:axId val="5438297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54372992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5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/>
              <a:t>Что</a:t>
            </a:r>
            <a:r>
              <a:rPr lang="ru-RU" sz="2400" baseline="0"/>
              <a:t> привело вас в колледж?</a:t>
            </a:r>
            <a:endParaRPr lang="ru-RU" sz="240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Лист1!$B$3</c:f>
              <c:strCache>
                <c:ptCount val="1"/>
                <c:pt idx="0">
                  <c:v>Количество
ответов, чел.</c:v>
                </c:pt>
              </c:strCache>
            </c:strRef>
          </c:tx>
          <c:cat>
            <c:strRef>
              <c:f>Лист1!$A$4:$A$8</c:f>
              <c:strCache>
                <c:ptCount val="5"/>
                <c:pt idx="0">
                  <c:v>Ваш вариант</c:v>
                </c:pt>
                <c:pt idx="1">
                  <c:v>Влияние друзей, знакомых</c:v>
                </c:pt>
                <c:pt idx="2">
                  <c:v>Желание родителей</c:v>
                </c:pt>
                <c:pt idx="3">
                  <c:v>Нежелание учиться в 
школе, ВУЗе</c:v>
                </c:pt>
                <c:pt idx="4">
                  <c:v>Желание приобрести именно эту специальность</c:v>
                </c:pt>
              </c:strCache>
            </c:strRef>
          </c:cat>
          <c:val>
            <c:numRef>
              <c:f>Лист1!$B$4:$B$8</c:f>
              <c:numCache>
                <c:formatCode>General</c:formatCode>
                <c:ptCount val="5"/>
                <c:pt idx="0">
                  <c:v>10</c:v>
                </c:pt>
                <c:pt idx="1">
                  <c:v>13</c:v>
                </c:pt>
                <c:pt idx="2">
                  <c:v>23</c:v>
                </c:pt>
                <c:pt idx="3">
                  <c:v>36</c:v>
                </c:pt>
                <c:pt idx="4">
                  <c:v>229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Количество ответов, %
</c:v>
                </c:pt>
              </c:strCache>
            </c:strRef>
          </c:tx>
          <c:cat>
            <c:strRef>
              <c:f>Лист1!$A$4:$A$8</c:f>
              <c:strCache>
                <c:ptCount val="5"/>
                <c:pt idx="0">
                  <c:v>Ваш вариант</c:v>
                </c:pt>
                <c:pt idx="1">
                  <c:v>Влияние друзей, знакомых</c:v>
                </c:pt>
                <c:pt idx="2">
                  <c:v>Желание родителей</c:v>
                </c:pt>
                <c:pt idx="3">
                  <c:v>Нежелание учиться в 
школе, ВУЗе</c:v>
                </c:pt>
                <c:pt idx="4">
                  <c:v>Желание приобрести именно эту специальность</c:v>
                </c:pt>
              </c:strCache>
            </c:strRef>
          </c:cat>
          <c:val>
            <c:numRef>
              <c:f>Лист1!$C$4:$C$8</c:f>
              <c:numCache>
                <c:formatCode>General</c:formatCode>
                <c:ptCount val="5"/>
                <c:pt idx="0">
                  <c:v>3.32</c:v>
                </c:pt>
                <c:pt idx="1">
                  <c:v>4.3199999999999985</c:v>
                </c:pt>
                <c:pt idx="2">
                  <c:v>7.64</c:v>
                </c:pt>
                <c:pt idx="3">
                  <c:v>11.96</c:v>
                </c:pt>
                <c:pt idx="4">
                  <c:v>76.08</c:v>
                </c:pt>
              </c:numCache>
            </c:numRef>
          </c:val>
        </c:ser>
        <c:dLbls>
          <c:showVal val="1"/>
        </c:dLbls>
        <c:overlap val="-25"/>
        <c:axId val="54422144"/>
        <c:axId val="54440320"/>
      </c:barChart>
      <c:catAx>
        <c:axId val="54422144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4440320"/>
        <c:crosses val="autoZero"/>
        <c:auto val="1"/>
        <c:lblAlgn val="ctr"/>
        <c:lblOffset val="100"/>
      </c:catAx>
      <c:valAx>
        <c:axId val="54440320"/>
        <c:scaling>
          <c:orientation val="minMax"/>
        </c:scaling>
        <c:delete val="1"/>
        <c:axPos val="b"/>
        <c:numFmt formatCode="General" sourceLinked="1"/>
        <c:tickLblPos val="none"/>
        <c:crossAx val="5442214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800"/>
            </a:pPr>
            <a:r>
              <a:rPr lang="ru-RU" sz="2800"/>
              <a:t>Где</a:t>
            </a:r>
            <a:r>
              <a:rPr lang="ru-RU" sz="2800" baseline="0"/>
              <a:t> вам больше нравится?</a:t>
            </a:r>
            <a:endParaRPr lang="ru-RU" sz="28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Лист1!$B$15</c:f>
              <c:strCache>
                <c:ptCount val="1"/>
                <c:pt idx="0">
                  <c:v>Количество
ответов, чел.</c:v>
                </c:pt>
              </c:strCache>
            </c:strRef>
          </c:tx>
          <c:cat>
            <c:strRef>
              <c:f>Лист1!$A$16:$A$18</c:f>
              <c:strCache>
                <c:ptCount val="3"/>
                <c:pt idx="0">
                  <c:v>В колледже</c:v>
                </c:pt>
                <c:pt idx="1">
                  <c:v>Воздержались</c:v>
                </c:pt>
                <c:pt idx="2">
                  <c:v>В школе</c:v>
                </c:pt>
              </c:strCache>
            </c:strRef>
          </c:cat>
          <c:val>
            <c:numRef>
              <c:f>Лист1!$B$16:$B$18</c:f>
              <c:numCache>
                <c:formatCode>General</c:formatCode>
                <c:ptCount val="3"/>
                <c:pt idx="0">
                  <c:v>264</c:v>
                </c:pt>
                <c:pt idx="1">
                  <c:v>25</c:v>
                </c:pt>
                <c:pt idx="2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Лист1!$C$15</c:f>
              <c:strCache>
                <c:ptCount val="1"/>
                <c:pt idx="0">
                  <c:v>Количество ответов, %
</c:v>
                </c:pt>
              </c:strCache>
            </c:strRef>
          </c:tx>
          <c:cat>
            <c:strRef>
              <c:f>Лист1!$A$16:$A$18</c:f>
              <c:strCache>
                <c:ptCount val="3"/>
                <c:pt idx="0">
                  <c:v>В колледже</c:v>
                </c:pt>
                <c:pt idx="1">
                  <c:v>Воздержались</c:v>
                </c:pt>
                <c:pt idx="2">
                  <c:v>В школе</c:v>
                </c:pt>
              </c:strCache>
            </c:strRef>
          </c:cat>
          <c:val>
            <c:numRef>
              <c:f>Лист1!$C$16:$C$18</c:f>
              <c:numCache>
                <c:formatCode>General</c:formatCode>
                <c:ptCount val="3"/>
                <c:pt idx="0">
                  <c:v>87.7</c:v>
                </c:pt>
                <c:pt idx="1">
                  <c:v>8.3000000000000007</c:v>
                </c:pt>
                <c:pt idx="2">
                  <c:v>3.9899999999999998</c:v>
                </c:pt>
              </c:numCache>
            </c:numRef>
          </c:val>
        </c:ser>
        <c:dLbls>
          <c:showVal val="1"/>
        </c:dLbls>
        <c:overlap val="-25"/>
        <c:axId val="54469760"/>
        <c:axId val="54471296"/>
      </c:barChart>
      <c:catAx>
        <c:axId val="544697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54471296"/>
        <c:crosses val="autoZero"/>
        <c:auto val="1"/>
        <c:lblAlgn val="ctr"/>
        <c:lblOffset val="100"/>
      </c:catAx>
      <c:valAx>
        <c:axId val="54471296"/>
        <c:scaling>
          <c:orientation val="minMax"/>
        </c:scaling>
        <c:delete val="1"/>
        <c:axPos val="l"/>
        <c:numFmt formatCode="General" sourceLinked="1"/>
        <c:tickLblPos val="none"/>
        <c:crossAx val="5446976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/>
              <a:t>Представление</a:t>
            </a:r>
            <a:r>
              <a:rPr lang="ru-RU" sz="2400" baseline="0"/>
              <a:t> о будущей профессии</a:t>
            </a:r>
            <a:endParaRPr lang="ru-RU" sz="24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Лист1!$B$26</c:f>
              <c:strCache>
                <c:ptCount val="1"/>
                <c:pt idx="0">
                  <c:v>Количество
ответов, чел.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Лист1!$A$27:$A$29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Воздержались</c:v>
                </c:pt>
              </c:strCache>
            </c:strRef>
          </c:cat>
          <c:val>
            <c:numRef>
              <c:f>Лист1!$B$27:$B$29</c:f>
              <c:numCache>
                <c:formatCode>General</c:formatCode>
                <c:ptCount val="3"/>
                <c:pt idx="0">
                  <c:v>256</c:v>
                </c:pt>
                <c:pt idx="1">
                  <c:v>33</c:v>
                </c:pt>
                <c:pt idx="2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Лист1!$C$26</c:f>
              <c:strCache>
                <c:ptCount val="1"/>
                <c:pt idx="0">
                  <c:v>Количество ответов, %
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Лист1!$A$27:$A$29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Воздержались</c:v>
                </c:pt>
              </c:strCache>
            </c:strRef>
          </c:cat>
          <c:val>
            <c:numRef>
              <c:f>Лист1!$C$27:$C$29</c:f>
              <c:numCache>
                <c:formatCode>General</c:formatCode>
                <c:ptCount val="3"/>
                <c:pt idx="0">
                  <c:v>85.04</c:v>
                </c:pt>
                <c:pt idx="1">
                  <c:v>10.96</c:v>
                </c:pt>
                <c:pt idx="2">
                  <c:v>3.9899999999999998</c:v>
                </c:pt>
              </c:numCache>
            </c:numRef>
          </c:val>
        </c:ser>
        <c:dLbls>
          <c:showVal val="1"/>
        </c:dLbls>
        <c:overlap val="-25"/>
        <c:axId val="54510336"/>
        <c:axId val="54511872"/>
      </c:barChart>
      <c:catAx>
        <c:axId val="545103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54511872"/>
        <c:crosses val="autoZero"/>
        <c:auto val="1"/>
        <c:lblAlgn val="ctr"/>
        <c:lblOffset val="100"/>
      </c:catAx>
      <c:valAx>
        <c:axId val="54511872"/>
        <c:scaling>
          <c:orientation val="minMax"/>
        </c:scaling>
        <c:delete val="1"/>
        <c:axPos val="l"/>
        <c:numFmt formatCode="General" sourceLinked="1"/>
        <c:tickLblPos val="none"/>
        <c:crossAx val="5451033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520D-B0F5-4B31-8A72-65A53B1C32B5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84FB-3ED5-47FE-9FB1-B3839BA8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520D-B0F5-4B31-8A72-65A53B1C32B5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84FB-3ED5-47FE-9FB1-B3839BA8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520D-B0F5-4B31-8A72-65A53B1C32B5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84FB-3ED5-47FE-9FB1-B3839BA8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520D-B0F5-4B31-8A72-65A53B1C32B5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84FB-3ED5-47FE-9FB1-B3839BA8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520D-B0F5-4B31-8A72-65A53B1C32B5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84FB-3ED5-47FE-9FB1-B3839BA8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520D-B0F5-4B31-8A72-65A53B1C32B5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84FB-3ED5-47FE-9FB1-B3839BA8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520D-B0F5-4B31-8A72-65A53B1C32B5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84FB-3ED5-47FE-9FB1-B3839BA8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520D-B0F5-4B31-8A72-65A53B1C32B5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84FB-3ED5-47FE-9FB1-B3839BA8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520D-B0F5-4B31-8A72-65A53B1C32B5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84FB-3ED5-47FE-9FB1-B3839BA8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520D-B0F5-4B31-8A72-65A53B1C32B5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84FB-3ED5-47FE-9FB1-B3839BA8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520D-B0F5-4B31-8A72-65A53B1C32B5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084FB-3ED5-47FE-9FB1-B3839BA8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0520D-B0F5-4B31-8A72-65A53B1C32B5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084FB-3ED5-47FE-9FB1-B3839BA8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642918"/>
            <a:ext cx="7929618" cy="5429288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«Мониторинг </a:t>
            </a:r>
            <a:r>
              <a:rPr lang="ru-RU" b="1" dirty="0">
                <a:solidFill>
                  <a:schemeClr val="tx1"/>
                </a:solidFill>
              </a:rPr>
              <a:t>качества подготовки обучающихся ОБОУ СПО "Железногорский горно-металлургический колледж" в рамках системы менеджмента </a:t>
            </a:r>
            <a:r>
              <a:rPr lang="ru-RU" b="1" dirty="0" smtClean="0">
                <a:solidFill>
                  <a:schemeClr val="tx1"/>
                </a:solidFill>
              </a:rPr>
              <a:t>качества»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Инженер </a:t>
            </a:r>
            <a:r>
              <a:rPr lang="ru-RU" sz="1800" dirty="0" smtClean="0">
                <a:solidFill>
                  <a:schemeClr val="tx1"/>
                </a:solidFill>
              </a:rPr>
              <a:t>по качеству, преподаватель: 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Сазонова </a:t>
            </a:r>
            <a:r>
              <a:rPr lang="ru-RU" sz="1800" dirty="0" smtClean="0">
                <a:solidFill>
                  <a:schemeClr val="tx1"/>
                </a:solidFill>
              </a:rPr>
              <a:t>Яна Алексеевна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3"/>
            <a:ext cx="8229600" cy="2000264"/>
          </a:xfrm>
        </p:spPr>
        <p:txBody>
          <a:bodyPr/>
          <a:lstStyle/>
          <a:p>
            <a:pPr algn="ctr">
              <a:buNone/>
            </a:pPr>
            <a:r>
              <a:rPr lang="ru-RU" b="1" u="sng" dirty="0"/>
              <a:t>Комплексные контрольные </a:t>
            </a:r>
            <a:r>
              <a:rPr lang="ru-RU" b="1" u="sng" dirty="0" smtClean="0"/>
              <a:t>работы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sz="1600" dirty="0" smtClean="0"/>
              <a:t>                   Комплексная </a:t>
            </a:r>
            <a:r>
              <a:rPr lang="ru-RU" sz="1600" dirty="0"/>
              <a:t>контрольная работа проводится на выпускном курсе и включает в себя систему заданий, составленную на основании программ различных дисциплин и междисциплинарных </a:t>
            </a:r>
            <a:r>
              <a:rPr lang="ru-RU" sz="1600" dirty="0" smtClean="0"/>
              <a:t>курсов</a:t>
            </a:r>
            <a:r>
              <a:rPr lang="ru-RU" sz="1600" dirty="0"/>
              <a:t>.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           Результат </a:t>
            </a:r>
            <a:r>
              <a:rPr lang="ru-RU" sz="1600" dirty="0"/>
              <a:t>работы по каждой специальности сводится в следующую таблицу:</a:t>
            </a:r>
          </a:p>
          <a:p>
            <a:pPr>
              <a:buNone/>
            </a:pP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5500702"/>
            <a:ext cx="75009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cs typeface="Times New Roman" pitchFamily="18" charset="0"/>
              </a:rPr>
              <a:t>          В таблице отображается общая и качественная успеваемость по каждой дисциплине и междисциплинарному курсу, выводится общий результат.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87624" y="2317242"/>
          <a:ext cx="6912768" cy="2839949"/>
        </p:xfrm>
        <a:graphic>
          <a:graphicData uri="http://schemas.openxmlformats.org/drawingml/2006/table">
            <a:tbl>
              <a:tblPr/>
              <a:tblGrid>
                <a:gridCol w="1492179"/>
                <a:gridCol w="1807113"/>
                <a:gridCol w="1594159"/>
                <a:gridCol w="2019317"/>
              </a:tblGrid>
              <a:tr h="547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Arial CYR"/>
                          <a:ea typeface="Calibri"/>
                          <a:cs typeface="Times New Roman"/>
                        </a:rPr>
                        <a:t>Дисциплина,</a:t>
                      </a:r>
                      <a:r>
                        <a:rPr lang="ru-RU" sz="1000" b="1" baseline="0" dirty="0" smtClean="0">
                          <a:latin typeface="Arial CYR"/>
                          <a:ea typeface="Calibri"/>
                          <a:cs typeface="Times New Roman"/>
                        </a:rPr>
                        <a:t> МДК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 CYR"/>
                          <a:ea typeface="Times New Roman"/>
                          <a:cs typeface="Times New Roman"/>
                        </a:rPr>
                        <a:t>Общая </a:t>
                      </a:r>
                      <a:br>
                        <a:rPr lang="ru-RU" sz="1000" b="1">
                          <a:latin typeface="Arial CYR"/>
                          <a:ea typeface="Times New Roman"/>
                          <a:cs typeface="Times New Roman"/>
                        </a:rPr>
                      </a:br>
                      <a:r>
                        <a:rPr lang="ru-RU" sz="1000" b="1">
                          <a:latin typeface="Arial CYR"/>
                          <a:ea typeface="Times New Roman"/>
                          <a:cs typeface="Times New Roman"/>
                        </a:rPr>
                        <a:t>успеваемость,%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 CYR"/>
                          <a:ea typeface="Times New Roman"/>
                          <a:cs typeface="Times New Roman"/>
                        </a:rPr>
                        <a:t>Качественная </a:t>
                      </a:r>
                      <a:br>
                        <a:rPr lang="ru-RU" sz="1000" b="1">
                          <a:latin typeface="Arial CYR"/>
                          <a:ea typeface="Times New Roman"/>
                          <a:cs typeface="Times New Roman"/>
                        </a:rPr>
                      </a:br>
                      <a:r>
                        <a:rPr lang="ru-RU" sz="1000" b="1">
                          <a:latin typeface="Arial CYR"/>
                          <a:ea typeface="Times New Roman"/>
                          <a:cs typeface="Times New Roman"/>
                        </a:rPr>
                        <a:t>успеваемость,%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 CYR"/>
                          <a:ea typeface="Times New Roman"/>
                          <a:cs typeface="Times New Roman"/>
                        </a:rPr>
                        <a:t>Преподаватель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5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МДК 01.01 ОПИ,</a:t>
                      </a:r>
                      <a:b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МДК 01.02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Техн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b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79,17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Киреева Т.В.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МДК 02.01 СУОТ</a:t>
                      </a:r>
                      <a:b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ПБ на ОФ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Горбунова В.А.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ПОПД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Солодухина Ю.Е.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МДК 03.01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83,35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Ланина Н.А.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ОБЩИЙ </a:t>
                      </a:r>
                      <a:b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81,25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71503"/>
          </a:xfrm>
        </p:spPr>
        <p:txBody>
          <a:bodyPr/>
          <a:lstStyle/>
          <a:p>
            <a:pPr algn="just">
              <a:buNone/>
            </a:pPr>
            <a:r>
              <a:rPr lang="ru-RU" sz="1600" dirty="0" smtClean="0">
                <a:cs typeface="Times New Roman" pitchFamily="18" charset="0"/>
              </a:rPr>
              <a:t>                          Составляется </a:t>
            </a:r>
            <a:r>
              <a:rPr lang="ru-RU" sz="1600" dirty="0">
                <a:cs typeface="Times New Roman" pitchFamily="18" charset="0"/>
              </a:rPr>
              <a:t>диаграмма, проводятся корректирующие действия.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043608" y="1340768"/>
          <a:ext cx="72008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1"/>
            <a:ext cx="8229600" cy="1214445"/>
          </a:xfrm>
        </p:spPr>
        <p:txBody>
          <a:bodyPr/>
          <a:lstStyle/>
          <a:p>
            <a:pPr algn="ctr">
              <a:buNone/>
            </a:pPr>
            <a:r>
              <a:rPr lang="ru-RU" sz="2000" b="1" u="sng" dirty="0"/>
              <a:t>Ежемесячный мониторинг успеваемости и посещаемости </a:t>
            </a:r>
            <a:r>
              <a:rPr lang="ru-RU" sz="2000" b="1" u="sng" dirty="0" smtClean="0"/>
              <a:t>студентов</a:t>
            </a:r>
            <a:r>
              <a:rPr lang="ru-RU" sz="2000" dirty="0" smtClean="0"/>
              <a:t> </a:t>
            </a:r>
          </a:p>
          <a:p>
            <a:pPr algn="just">
              <a:buNone/>
            </a:pPr>
            <a:r>
              <a:rPr lang="ru-RU" sz="1400" dirty="0" smtClean="0"/>
              <a:t>                  В колледже ежемесячно проводится мониторинг успеваемости и посещаемости студентов колледжа, составляются диаграммы посещаемости и успеваемости студентов, что позволяет производить анализ и намечать корректирующие действия.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85786" y="1785926"/>
          <a:ext cx="7572428" cy="4310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928663" y="714356"/>
          <a:ext cx="7358114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7"/>
            <a:ext cx="8229600" cy="14287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u="sng" dirty="0" smtClean="0"/>
              <a:t>Исследование удовлетворенности студентов </a:t>
            </a:r>
            <a:r>
              <a:rPr lang="ru-RU" sz="2400" b="1" u="sng" dirty="0"/>
              <a:t>первого </a:t>
            </a:r>
            <a:r>
              <a:rPr lang="ru-RU" sz="2400" b="1" u="sng" dirty="0" smtClean="0"/>
              <a:t>курса</a:t>
            </a:r>
          </a:p>
          <a:p>
            <a:pPr algn="just">
              <a:buNone/>
            </a:pPr>
            <a:r>
              <a:rPr lang="ru-RU" sz="1400" dirty="0" smtClean="0"/>
              <a:t>                  Каждый </a:t>
            </a:r>
            <a:r>
              <a:rPr lang="ru-RU" sz="1400" dirty="0"/>
              <a:t>год в нашем колледже проводится исследование, направленное на выявление уровня адаптации у студентов первых курсов. Оно предполагает проведение тестирования, содержащее следующие вопросы и варианты ответов (в качестве примера приводится результат анкетирования студентов первого курса ОБОУ СПО "ЖГМК" за 2014 год):</a:t>
            </a:r>
          </a:p>
          <a:p>
            <a:pPr algn="ctr">
              <a:buNone/>
            </a:pPr>
            <a:endParaRPr lang="ru-RU" sz="24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214414" y="2143116"/>
          <a:ext cx="6715172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142976" y="714356"/>
          <a:ext cx="714380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785786" y="857232"/>
          <a:ext cx="757242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428597" y="571480"/>
          <a:ext cx="8001056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571472" y="714356"/>
          <a:ext cx="7858180" cy="550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714348" y="714356"/>
          <a:ext cx="7643866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/>
              <a:t>              </a:t>
            </a:r>
            <a:r>
              <a:rPr lang="ru-RU" b="1" i="1" u="sng" dirty="0" smtClean="0"/>
              <a:t>В рамках системы менеджмента качества в ОБОУ СПО «ЖГМК» проводятся следующие мероприятия по мониторингу качества подготовки обучающихся:</a:t>
            </a:r>
          </a:p>
          <a:p>
            <a:pPr>
              <a:buNone/>
            </a:pPr>
            <a:endParaRPr lang="ru-RU" b="1" i="1" u="sng" dirty="0" smtClean="0"/>
          </a:p>
          <a:p>
            <a:pPr>
              <a:buFontTx/>
              <a:buChar char="-"/>
            </a:pPr>
            <a:r>
              <a:rPr lang="ru-RU" dirty="0" smtClean="0"/>
              <a:t>Входной контроль и контроль и контроль остаточных знаний;</a:t>
            </a:r>
          </a:p>
          <a:p>
            <a:pPr>
              <a:buFontTx/>
              <a:buChar char="-"/>
            </a:pPr>
            <a:r>
              <a:rPr lang="ru-RU" dirty="0" smtClean="0"/>
              <a:t>Директорские контрольные работы;</a:t>
            </a:r>
          </a:p>
          <a:p>
            <a:pPr>
              <a:buFontTx/>
              <a:buChar char="-"/>
            </a:pPr>
            <a:r>
              <a:rPr lang="ru-RU" dirty="0" smtClean="0"/>
              <a:t>Комплексные контрольные работы;</a:t>
            </a:r>
          </a:p>
          <a:p>
            <a:pPr>
              <a:buFontTx/>
              <a:buChar char="-"/>
            </a:pPr>
            <a:r>
              <a:rPr lang="ru-RU" dirty="0" smtClean="0"/>
              <a:t>Ежемесячный мониторинг успеваемости и посещаемости студентов;</a:t>
            </a:r>
          </a:p>
          <a:p>
            <a:pPr>
              <a:buFontTx/>
              <a:buChar char="-"/>
            </a:pPr>
            <a:r>
              <a:rPr lang="ru-RU" dirty="0" smtClean="0"/>
              <a:t>Исследование удовлетворенности обучающихся первых курсов;</a:t>
            </a:r>
          </a:p>
          <a:p>
            <a:pPr>
              <a:buFontTx/>
              <a:buChar char="-"/>
            </a:pPr>
            <a:r>
              <a:rPr lang="ru-RU" dirty="0" smtClean="0"/>
              <a:t>Исследование удовлетворенности обучающихся выпускных курсов;</a:t>
            </a:r>
          </a:p>
          <a:p>
            <a:pPr>
              <a:buFontTx/>
              <a:buChar char="-"/>
            </a:pPr>
            <a:r>
              <a:rPr lang="ru-RU" dirty="0" smtClean="0"/>
              <a:t>Исследование удовлетворенности работников колледжа;</a:t>
            </a:r>
          </a:p>
          <a:p>
            <a:pPr>
              <a:buFontTx/>
              <a:buChar char="-"/>
            </a:pPr>
            <a:r>
              <a:rPr lang="ru-RU" dirty="0" smtClean="0"/>
              <a:t>Исследование удовлетворенности работодателей.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428596" y="642918"/>
          <a:ext cx="785818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857224" y="571480"/>
          <a:ext cx="7715304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928662" y="857232"/>
          <a:ext cx="714380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u="sng" dirty="0" smtClean="0"/>
              <a:t>Исследование удовлетворенности </a:t>
            </a:r>
            <a:r>
              <a:rPr lang="ru-RU" b="1" u="sng" dirty="0"/>
              <a:t>четвертых </a:t>
            </a:r>
            <a:r>
              <a:rPr lang="ru-RU" b="1" u="sng" dirty="0" smtClean="0"/>
              <a:t>курсов </a:t>
            </a:r>
          </a:p>
          <a:p>
            <a:pPr>
              <a:buNone/>
            </a:pPr>
            <a:r>
              <a:rPr lang="ru-RU" b="1" u="sng" dirty="0" smtClean="0"/>
              <a:t> </a:t>
            </a:r>
          </a:p>
          <a:p>
            <a:pPr algn="just">
              <a:buNone/>
            </a:pPr>
            <a:r>
              <a:rPr lang="ru-RU" dirty="0" smtClean="0"/>
              <a:t>              Данный </a:t>
            </a:r>
            <a:r>
              <a:rPr lang="ru-RU" dirty="0"/>
              <a:t>вид </a:t>
            </a:r>
            <a:r>
              <a:rPr lang="ru-RU" dirty="0" smtClean="0"/>
              <a:t>исследования проводится в ОБОУ СПО «ЖГМК» путем анкетирования с </a:t>
            </a:r>
            <a:r>
              <a:rPr lang="ru-RU" dirty="0"/>
              <a:t>целью выявления степени удовлетворенности студентов выпускных групп различными аспектами образовательного процесса. </a:t>
            </a:r>
            <a:r>
              <a:rPr lang="ru-RU" dirty="0" smtClean="0"/>
              <a:t>Анкета </a:t>
            </a:r>
            <a:r>
              <a:rPr lang="ru-RU" dirty="0" smtClean="0"/>
              <a:t>содержит 16 вопросов. Результаты анкетирования предоставляются администрации колледжа для анализа.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/>
              <a:t>Исследование удовлетворенности </a:t>
            </a:r>
            <a:r>
              <a:rPr lang="ru-RU" b="1" u="sng" dirty="0"/>
              <a:t>работников </a:t>
            </a:r>
            <a:r>
              <a:rPr lang="ru-RU" b="1" u="sng" dirty="0" smtClean="0"/>
              <a:t>колледжа</a:t>
            </a:r>
          </a:p>
          <a:p>
            <a:pPr algn="just">
              <a:buNone/>
            </a:pPr>
            <a:r>
              <a:rPr lang="ru-RU" dirty="0" smtClean="0"/>
              <a:t>         </a:t>
            </a:r>
            <a:r>
              <a:rPr lang="ru-RU" dirty="0"/>
              <a:t>Оно направлено на выявление положительных и отрицательных сторон в деятельности колледжа по подготовке специалистов высокой квалификации. Исследование проводится в форме анкетирования. Анкета состоит из двух блоков. </a:t>
            </a:r>
            <a:r>
              <a:rPr lang="ru-RU" b="1" i="1" u="sng" dirty="0"/>
              <a:t>Первый блок </a:t>
            </a:r>
            <a:r>
              <a:rPr lang="ru-RU" dirty="0" smtClean="0"/>
              <a:t>содержит 13 вопросов общего характера.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i="1" dirty="0" smtClean="0"/>
              <a:t>          </a:t>
            </a:r>
            <a:r>
              <a:rPr lang="ru-RU" b="1" i="1" u="sng" dirty="0" smtClean="0"/>
              <a:t>Второй </a:t>
            </a:r>
            <a:r>
              <a:rPr lang="ru-RU" b="1" i="1" u="sng" dirty="0"/>
              <a:t>блок </a:t>
            </a:r>
            <a:r>
              <a:rPr lang="ru-RU" b="1" dirty="0"/>
              <a:t>анкеты направлен на выявление социально-психологического климата в коллективе колледжа. </a:t>
            </a:r>
            <a:endParaRPr lang="ru-RU" b="1" dirty="0" smtClean="0"/>
          </a:p>
          <a:p>
            <a:pPr algn="just">
              <a:buNone/>
            </a:pPr>
            <a:r>
              <a:rPr lang="ru-RU" b="1" dirty="0"/>
              <a:t> </a:t>
            </a:r>
            <a:r>
              <a:rPr lang="ru-RU" b="1" dirty="0" smtClean="0"/>
              <a:t>           </a:t>
            </a:r>
          </a:p>
          <a:p>
            <a:pPr algn="just">
              <a:buNone/>
            </a:pPr>
            <a:r>
              <a:rPr lang="ru-RU" b="1" dirty="0"/>
              <a:t> </a:t>
            </a:r>
            <a:r>
              <a:rPr lang="ru-RU" b="1" dirty="0" smtClean="0"/>
              <a:t>          </a:t>
            </a:r>
            <a:r>
              <a:rPr lang="ru-RU" dirty="0" smtClean="0"/>
              <a:t>Областное </a:t>
            </a:r>
            <a:r>
              <a:rPr lang="ru-RU" dirty="0"/>
              <a:t>бюджетное образовательное учреждение среднего профессионального образования «Железногорский горно-металлургический колледж» ежегодно практикует у себя процедуру анкетирования своих работников на определение психологического климата. Рассмотрим технологию анкетирования по второму блоку на примере. </a:t>
            </a:r>
            <a:r>
              <a:rPr lang="ru-RU" b="1" i="1" u="sng" dirty="0"/>
              <a:t>Предположим</a:t>
            </a:r>
            <a:r>
              <a:rPr lang="ru-RU" dirty="0"/>
              <a:t>, в текущем году в анкетировании </a:t>
            </a:r>
            <a:r>
              <a:rPr lang="ru-RU" dirty="0" smtClean="0"/>
              <a:t>приняли </a:t>
            </a:r>
            <a:r>
              <a:rPr lang="ru-RU" dirty="0"/>
              <a:t>участие 117 человек. Анкета состояла из 14 вопросов, каждый из которых предполагал два полюса ответов – негативный и позитивный.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1"/>
            <a:ext cx="8229600" cy="1214446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    </a:t>
            </a:r>
            <a:r>
              <a:rPr lang="ru-RU" sz="1600" dirty="0" smtClean="0"/>
              <a:t>Причем </a:t>
            </a:r>
            <a:r>
              <a:rPr lang="ru-RU" sz="1600" dirty="0"/>
              <a:t>каждую из предлагаемых особенностей можно было оценить по трехбалльной шкале по степени интенсивности выбранной особенности, как в позитивную, так и в негативную </a:t>
            </a:r>
            <a:r>
              <a:rPr lang="ru-RU" sz="1600" dirty="0" smtClean="0"/>
              <a:t>сторону:</a:t>
            </a:r>
            <a:endParaRPr lang="ru-RU" sz="1600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3" y="2357430"/>
          <a:ext cx="7858182" cy="3143272"/>
        </p:xfrm>
        <a:graphic>
          <a:graphicData uri="http://schemas.openxmlformats.org/drawingml/2006/table">
            <a:tbl>
              <a:tblPr/>
              <a:tblGrid>
                <a:gridCol w="1831581"/>
                <a:gridCol w="467115"/>
                <a:gridCol w="467115"/>
                <a:gridCol w="467115"/>
                <a:gridCol w="467115"/>
                <a:gridCol w="467115"/>
                <a:gridCol w="467115"/>
                <a:gridCol w="467115"/>
                <a:gridCol w="1856166"/>
                <a:gridCol w="900630"/>
              </a:tblGrid>
              <a:tr h="8980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Положительные особенности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 3  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 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Отрицательные особенности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Общая оценка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194">
                <a:tc>
                  <a:txBody>
                    <a:bodyPr/>
                    <a:lstStyle/>
                    <a:p>
                      <a:pPr indent="-9017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Преобладает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-9017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бодрое и жизнерадостное</a:t>
                      </a:r>
                      <a:b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настроение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Преобладает подавленное настроение,</a:t>
                      </a:r>
                      <a:b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пессимистический тон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    58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642910" y="571480"/>
          <a:ext cx="7858180" cy="5643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9"/>
            <a:ext cx="8229600" cy="235403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600" b="1" dirty="0" smtClean="0"/>
              <a:t>                </a:t>
            </a:r>
            <a:r>
              <a:rPr lang="ru-RU" sz="1600" b="1" u="sng" dirty="0" smtClean="0"/>
              <a:t>Исследование удовлетворенности работодателей</a:t>
            </a:r>
            <a:endParaRPr lang="ru-RU" sz="1600" b="1" dirty="0" smtClean="0"/>
          </a:p>
          <a:p>
            <a:pPr algn="just">
              <a:buNone/>
            </a:pPr>
            <a:r>
              <a:rPr lang="ru-RU" sz="1600" b="1" dirty="0" smtClean="0"/>
              <a:t> </a:t>
            </a:r>
            <a:r>
              <a:rPr lang="ru-RU" sz="1600" b="1" dirty="0" smtClean="0"/>
              <a:t>             </a:t>
            </a:r>
            <a:r>
              <a:rPr lang="ru-RU" sz="1600" b="1" dirty="0" smtClean="0"/>
              <a:t> </a:t>
            </a:r>
            <a:r>
              <a:rPr lang="ru-RU" sz="1600" dirty="0"/>
              <a:t>С целью изучения удовлетворенности работодателя качеством подготовки специалистов колледжем ежегодно проводится анкетирование специалистов предприятий – партнеров. Например, в 2013/14 учебном году в анкетировании приняли участие  38 предприятий и организаций</a:t>
            </a:r>
            <a:r>
              <a:rPr lang="ru-RU" sz="1600" dirty="0" smtClean="0"/>
              <a:t>. Анкетирование проводится следующим образом: после прохождения выпускниками производственной практики, руководители практик от предприятия заполняют анкеты, где содержатся вопросы, касающиеся личных и профессиональных качеств практикантов, а также перспективы дальнейшего сотрудничества. Результаты анкетирования отображаются на рисунке:</a:t>
            </a:r>
          </a:p>
          <a:p>
            <a:pPr algn="just">
              <a:buNone/>
            </a:pPr>
            <a:endParaRPr lang="ru-RU" sz="1600" dirty="0"/>
          </a:p>
          <a:p>
            <a:pPr algn="just">
              <a:buNone/>
            </a:pPr>
            <a:r>
              <a:rPr lang="ru-RU" sz="1600" dirty="0" smtClean="0"/>
              <a:t>                               </a:t>
            </a:r>
            <a:endParaRPr lang="ru-RU" sz="16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979712" y="3068960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               Также анкетирование за 2013-2014 учебный год показало, что у работодателей есть желание развивать связи и сотрудничество с колледжем по различным направлениям деятельности. Например, по следующим направлениям:</a:t>
            </a:r>
          </a:p>
          <a:p>
            <a:pPr algn="just"/>
            <a:r>
              <a:rPr lang="ru-RU" dirty="0" smtClean="0"/>
              <a:t>целевая подготовка специалистов – 70%;</a:t>
            </a:r>
          </a:p>
          <a:p>
            <a:pPr algn="just"/>
            <a:r>
              <a:rPr lang="ru-RU" dirty="0" smtClean="0"/>
              <a:t>участие в образовательном процессе и ГАК – 62%;</a:t>
            </a:r>
          </a:p>
          <a:p>
            <a:pPr algn="just"/>
            <a:r>
              <a:rPr lang="ru-RU" dirty="0" smtClean="0"/>
              <a:t>прием студентов на практику –  71%;</a:t>
            </a:r>
          </a:p>
          <a:p>
            <a:pPr algn="just"/>
            <a:r>
              <a:rPr lang="ru-RU" dirty="0" smtClean="0"/>
              <a:t>совместная </a:t>
            </a:r>
            <a:r>
              <a:rPr lang="ru-RU" dirty="0" err="1" smtClean="0"/>
              <a:t>профориентационная</a:t>
            </a:r>
            <a:r>
              <a:rPr lang="ru-RU" dirty="0" smtClean="0"/>
              <a:t> работа – 41%;</a:t>
            </a:r>
          </a:p>
          <a:p>
            <a:pPr algn="just"/>
            <a:r>
              <a:rPr lang="ru-RU" dirty="0" smtClean="0"/>
              <a:t>переподготовка и повышение квалификации специалистов предприятий – 78%;</a:t>
            </a:r>
          </a:p>
          <a:p>
            <a:pPr algn="just"/>
            <a:r>
              <a:rPr lang="ru-RU" dirty="0" smtClean="0"/>
              <a:t>трудоустройство выпускников – 90%.</a:t>
            </a:r>
          </a:p>
          <a:p>
            <a:pPr algn="just">
              <a:buNone/>
            </a:pPr>
            <a:r>
              <a:rPr lang="ru-RU" dirty="0" smtClean="0"/>
              <a:t>                Работодатели высоко оценивают профессиональные качества работников колледжа. В целом, из 38 предприятий и организаций, проанкетированных в 2013, 2014 годах 84,8% удовлетворены сотрудничеством с колледжем. В среднем, уровень удовлетворенности по отношению к прошлому периоду вырос на 6,7%.</a:t>
            </a:r>
          </a:p>
          <a:p>
            <a:pPr algn="just">
              <a:buNone/>
            </a:pPr>
            <a:r>
              <a:rPr lang="ru-RU" dirty="0" smtClean="0"/>
              <a:t>                 Анализ результатов анкетирования  дает возможность внести улучшения в учебный процесс.	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Входной контроль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Проводится ,как правило, на первых курсах.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    Цель проведения – выявление реального уровня знаний по учебной дисциплине и выработка рекомендаций для дальнейшего обучения.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    Вся вышеперечисленная информация анализируется на всех уровнях руководства и выносится на </a:t>
            </a:r>
            <a:r>
              <a:rPr lang="ru-RU" dirty="0" err="1" smtClean="0"/>
              <a:t>пед.советы</a:t>
            </a:r>
            <a:r>
              <a:rPr lang="ru-RU" dirty="0" smtClean="0"/>
              <a:t>, совещания при директоре колледжа, заседания предметных и цикловых комиссий, курсовые линейки, родительские собрания, студенческие советы.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    </a:t>
            </a:r>
          </a:p>
          <a:p>
            <a:pPr algn="just">
              <a:buNone/>
            </a:pPr>
            <a:r>
              <a:rPr lang="ru-RU" dirty="0"/>
              <a:t> </a:t>
            </a:r>
            <a:r>
              <a:rPr lang="ru-RU" dirty="0" smtClean="0"/>
              <a:t>           Таким образом организована работа ОБОУ СПО "Железногорский горно-металлургический колледж" по мониторингу качества подготовки обучающихся в рамках системы менеджмента качества.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ctr">
              <a:buNone/>
            </a:pPr>
            <a:r>
              <a:rPr lang="ru-RU" sz="1600" dirty="0" smtClean="0"/>
              <a:t>По </a:t>
            </a:r>
            <a:r>
              <a:rPr lang="ru-RU" sz="1600" dirty="0"/>
              <a:t>результатам входного контроля знаний строятся диаграммы общей и качественной успеваемости по </a:t>
            </a:r>
            <a:r>
              <a:rPr lang="ru-RU" sz="1600" dirty="0" smtClean="0"/>
              <a:t>дисциплинам:</a:t>
            </a:r>
          </a:p>
          <a:p>
            <a:pPr>
              <a:buNone/>
            </a:pPr>
            <a:endParaRPr lang="ru-RU" sz="1600" dirty="0"/>
          </a:p>
          <a:p>
            <a:pPr>
              <a:buNone/>
            </a:pPr>
            <a:endParaRPr lang="ru-RU" sz="1600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043608" y="1484784"/>
          <a:ext cx="7200800" cy="4301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71500"/>
          <a:ext cx="8229600" cy="5554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285720" y="357166"/>
          <a:ext cx="8429684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09" y="1428735"/>
          <a:ext cx="7786743" cy="4572028"/>
        </p:xfrm>
        <a:graphic>
          <a:graphicData uri="http://schemas.openxmlformats.org/drawingml/2006/table">
            <a:tbl>
              <a:tblPr/>
              <a:tblGrid>
                <a:gridCol w="2890412"/>
                <a:gridCol w="2608654"/>
                <a:gridCol w="2287677"/>
              </a:tblGrid>
              <a:tr h="586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8" marR="67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Общая успеваемость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8" marR="67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Качественная успеваемость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8" marR="67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8" marR="676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89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8" marR="676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55,5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8" marR="676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8" marR="676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69,3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8" marR="676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8" marR="676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Ин. яз.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8" marR="676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91,6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8" marR="676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30,7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8" marR="676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8" marR="676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29,6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8" marR="676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8" marR="676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8" marR="676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49,5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8" marR="676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8" marR="676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Физ-ра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8" marR="676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8" marR="676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8" marR="676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История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8" marR="676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84,6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8" marR="676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8" marR="676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Рус. яз.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8" marR="67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95,8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8" marR="67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76,1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8" marR="67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8" marR="67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82,9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8" marR="67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32,1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8" marR="67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8961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3848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 полученным данным видно, что наивысшая качественная успеваемость по следующим предметам: русский язык, физическая культура, обществознание; низшая по предметам: химия, биология.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8" marR="6767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4414" y="500042"/>
            <a:ext cx="6786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Сводные результаты входного контроля студентов первого курса</a:t>
            </a:r>
            <a:endParaRPr lang="ru-RU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/>
              <a:t>                 По </a:t>
            </a:r>
            <a:r>
              <a:rPr lang="ru-RU" b="1" dirty="0"/>
              <a:t>результатам входного контроля </a:t>
            </a:r>
            <a:r>
              <a:rPr lang="ru-RU" b="1" dirty="0" smtClean="0"/>
              <a:t>принимаются </a:t>
            </a:r>
            <a:r>
              <a:rPr lang="ru-RU" b="1" dirty="0"/>
              <a:t>следующие меры:</a:t>
            </a:r>
          </a:p>
          <a:p>
            <a:pPr algn="just">
              <a:buNone/>
            </a:pPr>
            <a:r>
              <a:rPr lang="ru-RU" dirty="0" smtClean="0"/>
              <a:t>            - </a:t>
            </a:r>
            <a:r>
              <a:rPr lang="ru-RU" dirty="0"/>
              <a:t>классные руководители групп первых курсов, принимая во внимание низкую общую и качественную успеваемость по </a:t>
            </a:r>
            <a:r>
              <a:rPr lang="ru-RU" dirty="0" smtClean="0"/>
              <a:t>дисциплинам, </a:t>
            </a:r>
            <a:r>
              <a:rPr lang="ru-RU" dirty="0"/>
              <a:t>планируют индивидуальную работу со студентами и родителями. В течение года анализируют динамику изменения показателей в группе;</a:t>
            </a:r>
          </a:p>
          <a:p>
            <a:pPr algn="just">
              <a:buNone/>
            </a:pPr>
            <a:r>
              <a:rPr lang="ru-RU" dirty="0" smtClean="0"/>
              <a:t>            - </a:t>
            </a:r>
            <a:r>
              <a:rPr lang="ru-RU" dirty="0"/>
              <a:t>председатели цикловых комиссий разрабатывают технологии и методики для работы с проблемными студентами;</a:t>
            </a:r>
          </a:p>
          <a:p>
            <a:pPr algn="just">
              <a:buNone/>
            </a:pPr>
            <a:r>
              <a:rPr lang="ru-RU" dirty="0" smtClean="0"/>
              <a:t>            - </a:t>
            </a:r>
            <a:r>
              <a:rPr lang="ru-RU" dirty="0"/>
              <a:t>заведующие отделениями усиливают контроль за успеваемостью и посещаемостью проблемных студентов, оказывают помочь классным руководителям в организации индивидуальной работы со студентами;</a:t>
            </a:r>
          </a:p>
          <a:p>
            <a:pPr algn="just">
              <a:buNone/>
            </a:pPr>
            <a:r>
              <a:rPr lang="ru-RU" dirty="0" smtClean="0"/>
              <a:t>            - </a:t>
            </a:r>
            <a:r>
              <a:rPr lang="ru-RU" dirty="0"/>
              <a:t>методисты оказывают методическую помощь преподавателям и классным руководителям;</a:t>
            </a:r>
          </a:p>
          <a:p>
            <a:pPr algn="just">
              <a:buNone/>
            </a:pPr>
            <a:r>
              <a:rPr lang="ru-RU" dirty="0" smtClean="0"/>
              <a:t>            - </a:t>
            </a:r>
            <a:r>
              <a:rPr lang="ru-RU" dirty="0"/>
              <a:t>администрация колледжа занимается организацией мониторинга изучения динамики качества обучения;</a:t>
            </a:r>
          </a:p>
          <a:p>
            <a:pPr algn="just">
              <a:buNone/>
            </a:pPr>
            <a:r>
              <a:rPr lang="ru-RU" dirty="0" smtClean="0"/>
              <a:t>            - </a:t>
            </a:r>
            <a:r>
              <a:rPr lang="ru-RU" dirty="0"/>
              <a:t>заместитель директора по учебной работе выделяет часы консультаций для работы с наиболее слабыми студентами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r>
              <a:rPr lang="ru-RU" sz="2000" b="1" u="sng" dirty="0"/>
              <a:t>Директорские контрольные </a:t>
            </a:r>
            <a:r>
              <a:rPr lang="ru-RU" sz="2000" b="1" u="sng" dirty="0" smtClean="0"/>
              <a:t>работы</a:t>
            </a:r>
            <a:r>
              <a:rPr lang="ru-RU" sz="2000" b="1" dirty="0" smtClean="0"/>
              <a:t> </a:t>
            </a:r>
          </a:p>
          <a:p>
            <a:pPr algn="just">
              <a:buNone/>
            </a:pPr>
            <a:r>
              <a:rPr lang="ru-RU" sz="1600" dirty="0" smtClean="0"/>
              <a:t>                   </a:t>
            </a:r>
          </a:p>
          <a:p>
            <a:pPr algn="just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Директорские </a:t>
            </a:r>
            <a:r>
              <a:rPr lang="ru-RU" sz="1600" dirty="0"/>
              <a:t>контрольные работы являются частью </a:t>
            </a:r>
            <a:r>
              <a:rPr lang="ru-RU" sz="1600" dirty="0" smtClean="0"/>
              <a:t>внутреннего контроля </a:t>
            </a:r>
            <a:r>
              <a:rPr lang="ru-RU" sz="1600" dirty="0"/>
              <a:t>и проводятся с целью определения качества преподавания дисциплины, междисциплинарного курса и качества усвоения студентами учебного материала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dirty="0" smtClean="0"/>
              <a:t>                </a:t>
            </a:r>
          </a:p>
          <a:p>
            <a:pPr algn="just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</a:t>
            </a:r>
            <a:r>
              <a:rPr lang="ru-RU" sz="1600" dirty="0"/>
              <a:t>Необходимость проведения директорских контрольных работ по дисциплине, междисциплинарному курсу определяется:</a:t>
            </a:r>
          </a:p>
          <a:p>
            <a:pPr algn="just">
              <a:buNone/>
            </a:pPr>
            <a:r>
              <a:rPr lang="ru-RU" sz="1600" dirty="0"/>
              <a:t>• по результатам посещения занятий;</a:t>
            </a:r>
          </a:p>
          <a:p>
            <a:pPr algn="just">
              <a:buNone/>
            </a:pPr>
            <a:r>
              <a:rPr lang="ru-RU" sz="1600" dirty="0"/>
              <a:t>• по результатам текущей и промежуточной аттестации студентов;</a:t>
            </a:r>
          </a:p>
          <a:p>
            <a:pPr algn="just">
              <a:buNone/>
            </a:pPr>
            <a:r>
              <a:rPr lang="ru-RU" sz="1600" dirty="0"/>
              <a:t>• по плану подготовки колледжа к </a:t>
            </a:r>
            <a:r>
              <a:rPr lang="ru-RU" sz="1600" dirty="0" err="1"/>
              <a:t>самообследованию</a:t>
            </a:r>
            <a:r>
              <a:rPr lang="ru-RU" sz="1600" dirty="0"/>
              <a:t> для процедуры</a:t>
            </a:r>
          </a:p>
          <a:p>
            <a:pPr algn="just">
              <a:buNone/>
            </a:pPr>
            <a:r>
              <a:rPr lang="ru-RU" sz="1600" dirty="0"/>
              <a:t>аккредитации;</a:t>
            </a:r>
          </a:p>
          <a:p>
            <a:pPr algn="just">
              <a:buNone/>
            </a:pPr>
            <a:r>
              <a:rPr lang="ru-RU" sz="1600" dirty="0"/>
              <a:t>• другими условиями (по вновь открытым в колледже специальностям,</a:t>
            </a:r>
          </a:p>
          <a:p>
            <a:pPr algn="just">
              <a:buNone/>
            </a:pPr>
            <a:r>
              <a:rPr lang="ru-RU" sz="1600" dirty="0"/>
              <a:t>подготовкой материалов к аттестации преподавателя и др</a:t>
            </a:r>
            <a:r>
              <a:rPr lang="ru-RU" sz="1600" dirty="0" smtClean="0"/>
              <a:t>.).</a:t>
            </a:r>
            <a:endParaRPr lang="ru-RU" sz="1600" dirty="0"/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r>
              <a:rPr lang="ru-RU" sz="1600" dirty="0" smtClean="0"/>
              <a:t>               По </a:t>
            </a:r>
            <a:r>
              <a:rPr lang="ru-RU" sz="1600" dirty="0"/>
              <a:t>результатам проведения директорский контрольных работ также составляются диаграммы общей и качественной успеваемости, делается анализ, проводятся соответствующие корректирующие действия.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1206</Words>
  <Application>Microsoft Office PowerPoint</Application>
  <PresentationFormat>Экран (4:3)</PresentationFormat>
  <Paragraphs>176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Яна</dc:creator>
  <cp:lastModifiedBy>ИнжКач</cp:lastModifiedBy>
  <cp:revision>83</cp:revision>
  <dcterms:created xsi:type="dcterms:W3CDTF">2015-01-18T16:07:43Z</dcterms:created>
  <dcterms:modified xsi:type="dcterms:W3CDTF">2015-01-20T10:32:39Z</dcterms:modified>
</cp:coreProperties>
</file>